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57" r:id="rId3"/>
    <p:sldId id="259" r:id="rId4"/>
    <p:sldId id="261" r:id="rId5"/>
    <p:sldId id="263" r:id="rId6"/>
    <p:sldId id="286" r:id="rId7"/>
    <p:sldId id="287" r:id="rId8"/>
    <p:sldId id="272" r:id="rId9"/>
    <p:sldId id="288" r:id="rId10"/>
    <p:sldId id="289" r:id="rId11"/>
    <p:sldId id="265" r:id="rId12"/>
    <p:sldId id="290" r:id="rId13"/>
    <p:sldId id="291" r:id="rId14"/>
    <p:sldId id="292" r:id="rId15"/>
    <p:sldId id="293" r:id="rId16"/>
    <p:sldId id="294" r:id="rId17"/>
    <p:sldId id="297" r:id="rId18"/>
    <p:sldId id="262" r:id="rId19"/>
    <p:sldId id="296" r:id="rId20"/>
    <p:sldId id="260" r:id="rId21"/>
    <p:sldId id="266" r:id="rId22"/>
    <p:sldId id="298" r:id="rId23"/>
    <p:sldId id="271" r:id="rId24"/>
    <p:sldId id="299" r:id="rId25"/>
    <p:sldId id="302" r:id="rId26"/>
    <p:sldId id="300" r:id="rId27"/>
    <p:sldId id="282" r:id="rId28"/>
    <p:sldId id="301" r:id="rId29"/>
    <p:sldId id="273" r:id="rId30"/>
    <p:sldId id="281" r:id="rId31"/>
  </p:sldIdLst>
  <p:sldSz cx="9144000" cy="5143500" type="screen16x9"/>
  <p:notesSz cx="6858000" cy="9144000"/>
  <p:embeddedFontLst>
    <p:embeddedFont>
      <p:font typeface="Nunito Sans" panose="02010600030101010101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angal" panose="02040503050203030202" pitchFamily="18" charset="0"/>
      <p:regular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Lucida Sans" panose="020B0602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031"/>
    <a:srgbClr val="6666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F92D9D9-2A23-422D-B75C-50843651CD19}">
  <a:tblStyle styleId="{EF92D9D9-2A23-422D-B75C-50843651CD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3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950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5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9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15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8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7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4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223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47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365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▪"/>
              <a:defRPr/>
            </a:lvl1pPr>
            <a:lvl2pPr lvl="1">
              <a:spcBef>
                <a:spcPts val="0"/>
              </a:spcBef>
              <a:buSzPts val="1400"/>
              <a:buChar char="-"/>
              <a:defRPr/>
            </a:lvl2pPr>
            <a:lvl3pPr lvl="2">
              <a:spcBef>
                <a:spcPts val="0"/>
              </a:spcBef>
              <a:buSzPts val="1400"/>
              <a:buChar char="-"/>
              <a:defRPr/>
            </a:lvl3pPr>
            <a:lvl4pPr lvl="3">
              <a:spcBef>
                <a:spcPts val="0"/>
              </a:spcBef>
              <a:buSzPts val="1400"/>
              <a:buChar char="-"/>
              <a:defRPr/>
            </a:lvl4pPr>
            <a:lvl5pPr lvl="4">
              <a:spcBef>
                <a:spcPts val="0"/>
              </a:spcBef>
              <a:buSzPts val="1400"/>
              <a:buChar char="-"/>
              <a:defRPr/>
            </a:lvl5pPr>
            <a:lvl6pPr lvl="5">
              <a:spcBef>
                <a:spcPts val="0"/>
              </a:spcBef>
              <a:buSzPts val="1400"/>
              <a:buChar char="-"/>
              <a:defRPr/>
            </a:lvl6pPr>
            <a:lvl7pPr lvl="6">
              <a:spcBef>
                <a:spcPts val="0"/>
              </a:spcBef>
              <a:buSzPts val="1400"/>
              <a:buChar char="-"/>
              <a:defRPr/>
            </a:lvl7pPr>
            <a:lvl8pPr lvl="7">
              <a:spcBef>
                <a:spcPts val="0"/>
              </a:spcBef>
              <a:buSzPts val="1400"/>
              <a:buChar char="-"/>
              <a:defRPr/>
            </a:lvl8pPr>
            <a:lvl9pPr lvl="8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▪"/>
              <a:defRPr/>
            </a:lvl1pPr>
            <a:lvl2pPr lvl="1" rtl="0">
              <a:spcBef>
                <a:spcPts val="0"/>
              </a:spcBef>
              <a:buSzPts val="1400"/>
              <a:buChar char="-"/>
              <a:defRPr/>
            </a:lvl2pPr>
            <a:lvl3pPr lvl="2" rtl="0">
              <a:spcBef>
                <a:spcPts val="0"/>
              </a:spcBef>
              <a:buSzPts val="1400"/>
              <a:buChar char="-"/>
              <a:defRPr/>
            </a:lvl3pPr>
            <a:lvl4pPr lvl="3" rtl="0">
              <a:spcBef>
                <a:spcPts val="0"/>
              </a:spcBef>
              <a:buSzPts val="1400"/>
              <a:buChar char="-"/>
              <a:defRPr/>
            </a:lvl4pPr>
            <a:lvl5pPr lvl="4" rtl="0">
              <a:spcBef>
                <a:spcPts val="0"/>
              </a:spcBef>
              <a:buSzPts val="1400"/>
              <a:buChar char="-"/>
              <a:defRPr/>
            </a:lvl5pPr>
            <a:lvl6pPr lvl="5" rtl="0">
              <a:spcBef>
                <a:spcPts val="0"/>
              </a:spcBef>
              <a:buSzPts val="1400"/>
              <a:buChar char="-"/>
              <a:defRPr/>
            </a:lvl6pPr>
            <a:lvl7pPr lvl="6" rtl="0">
              <a:spcBef>
                <a:spcPts val="0"/>
              </a:spcBef>
              <a:buSzPts val="1400"/>
              <a:buChar char="-"/>
              <a:defRPr/>
            </a:lvl7pPr>
            <a:lvl8pPr lvl="7" rtl="0">
              <a:spcBef>
                <a:spcPts val="0"/>
              </a:spcBef>
              <a:buSzPts val="1400"/>
              <a:buChar char="-"/>
              <a:defRPr/>
            </a:lvl8pPr>
            <a:lvl9pPr lvl="8" rtl="0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bbyYOU/IMDb-5000-movie-projec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libbyYOU/IMDb-5000-movie-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468925" y="2153454"/>
            <a:ext cx="3636600" cy="225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 MAKES THE NEXT BLOCKBUSTER?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ZHUOQUN SHENG</a:t>
            </a:r>
            <a:br>
              <a:rPr lang="en-US" sz="1600" dirty="0"/>
            </a:br>
            <a:r>
              <a:rPr lang="en-US" sz="1600" dirty="0"/>
              <a:t>HE YOU</a:t>
            </a:r>
            <a:br>
              <a:rPr lang="en-US" sz="1600" dirty="0"/>
            </a:br>
            <a:r>
              <a:rPr lang="en-US" sz="1600" dirty="0"/>
              <a:t>11/30/2017</a:t>
            </a:r>
            <a:endParaRPr lang="en" dirty="0"/>
          </a:p>
        </p:txBody>
      </p:sp>
      <p:grpSp>
        <p:nvGrpSpPr>
          <p:cNvPr id="92" name="Shape 92"/>
          <p:cNvGrpSpPr/>
          <p:nvPr/>
        </p:nvGrpSpPr>
        <p:grpSpPr>
          <a:xfrm>
            <a:off x="572752" y="1540778"/>
            <a:ext cx="549262" cy="487982"/>
            <a:chOff x="5292575" y="3681900"/>
            <a:chExt cx="420150" cy="373275"/>
          </a:xfrm>
        </p:grpSpPr>
        <p:sp>
          <p:nvSpPr>
            <p:cNvPr id="93" name="Shape 9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1905000" ty="0" sx="50000" sy="50000" flip="none" algn="tl"/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2.</a:t>
            </a:r>
          </a:p>
          <a:p>
            <a:pPr lvl="0"/>
            <a:r>
              <a:rPr lang="en-US" sz="2000" dirty="0"/>
              <a:t>INDIVIDUAL</a:t>
            </a:r>
            <a:br>
              <a:rPr lang="en-US" sz="2000" dirty="0"/>
            </a:br>
            <a:r>
              <a:rPr lang="en-US" sz="2000" dirty="0"/>
              <a:t>ANALYSIS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099" y="3983050"/>
            <a:ext cx="2223213" cy="8762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Analysis into IMDb score </a:t>
            </a:r>
          </a:p>
          <a:p>
            <a:pPr lvl="0"/>
            <a:r>
              <a:rPr lang="en-US" dirty="0"/>
              <a:t>AND</a:t>
            </a:r>
          </a:p>
          <a:p>
            <a:pPr lvl="0"/>
            <a:r>
              <a:rPr lang="en-US" dirty="0"/>
              <a:t>Analysis into gross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07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49348" y="2932806"/>
            <a:ext cx="5596200" cy="187827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Nothing related to Facebook is significant…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More users mean lower score while more professional critics mean higher score…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4:3 movies always get higher score?</a:t>
            </a:r>
            <a:endParaRPr lang="en" dirty="0"/>
          </a:p>
        </p:txBody>
      </p: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ANALYSIS INTO IMDb SCORE</a:t>
            </a:r>
            <a:endParaRPr lang="en" dirty="0"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24BB4DB-4DE2-4110-A138-F24F4CF2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82793"/>
              </p:ext>
            </p:extLst>
          </p:nvPr>
        </p:nvGraphicFramePr>
        <p:xfrm>
          <a:off x="3149348" y="737200"/>
          <a:ext cx="4936369" cy="1828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60957">
                  <a:extLst>
                    <a:ext uri="{9D8B030D-6E8A-4147-A177-3AD203B41FA5}">
                      <a16:colId xmlns:a16="http://schemas.microsoft.com/office/drawing/2014/main" val="812780183"/>
                    </a:ext>
                  </a:extLst>
                </a:gridCol>
                <a:gridCol w="662320">
                  <a:extLst>
                    <a:ext uri="{9D8B030D-6E8A-4147-A177-3AD203B41FA5}">
                      <a16:colId xmlns:a16="http://schemas.microsoft.com/office/drawing/2014/main" val="1082514685"/>
                    </a:ext>
                  </a:extLst>
                </a:gridCol>
                <a:gridCol w="529116">
                  <a:extLst>
                    <a:ext uri="{9D8B030D-6E8A-4147-A177-3AD203B41FA5}">
                      <a16:colId xmlns:a16="http://schemas.microsoft.com/office/drawing/2014/main" val="2149653074"/>
                    </a:ext>
                  </a:extLst>
                </a:gridCol>
                <a:gridCol w="2183976">
                  <a:extLst>
                    <a:ext uri="{9D8B030D-6E8A-4147-A177-3AD203B41FA5}">
                      <a16:colId xmlns:a16="http://schemas.microsoft.com/office/drawing/2014/main" val="69882878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Coefficients: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324685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                              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Estimate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Pr(&gt;|z|)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1969742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(Intercept)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5.30E+01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0.185251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2886534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movie.duration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2.84E-02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2.41E-11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3527076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movie.num_voted_users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1.23E-05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 2e-16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25104295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movie.facenumber_in_poster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-7.659e-02 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0.010447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11377418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movie.num_user_for_reviews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-7.81E-04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0.00446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4644670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movie.num_critic_for_reviews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3.04E-03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0.000902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3034363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movie.budget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-1.95E-08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 2e-16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30101041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movie.aspect_ratio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-8.85E-01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0.00197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14314458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0C392-6108-4810-96D1-51E41068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METHODS TO PREDITCT IMDb SCORE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3022D-8DEC-4830-8ED1-D9182EF74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BFEC04AB-9C34-4791-826F-258332AE1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60584" y="1406010"/>
            <a:ext cx="5596200" cy="46892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LDA model is the best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When lasso regression is used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21.7% of genres significantly impact on IMDb score.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None of actors, keywords, directors have significantly impact on IMDb score</a:t>
            </a:r>
            <a:endParaRPr lang="en" dirty="0">
              <a:solidFill>
                <a:srgbClr val="666666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0B20F38-87BD-4406-A511-03C8C2181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0169"/>
              </p:ext>
            </p:extLst>
          </p:nvPr>
        </p:nvGraphicFramePr>
        <p:xfrm>
          <a:off x="3066177" y="755864"/>
          <a:ext cx="5637401" cy="4000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54961">
                  <a:extLst>
                    <a:ext uri="{9D8B030D-6E8A-4147-A177-3AD203B41FA5}">
                      <a16:colId xmlns:a16="http://schemas.microsoft.com/office/drawing/2014/main" val="624162251"/>
                    </a:ext>
                  </a:extLst>
                </a:gridCol>
                <a:gridCol w="845610">
                  <a:extLst>
                    <a:ext uri="{9D8B030D-6E8A-4147-A177-3AD203B41FA5}">
                      <a16:colId xmlns:a16="http://schemas.microsoft.com/office/drawing/2014/main" val="3636098726"/>
                    </a:ext>
                  </a:extLst>
                </a:gridCol>
                <a:gridCol w="845610">
                  <a:extLst>
                    <a:ext uri="{9D8B030D-6E8A-4147-A177-3AD203B41FA5}">
                      <a16:colId xmlns:a16="http://schemas.microsoft.com/office/drawing/2014/main" val="2278081496"/>
                    </a:ext>
                  </a:extLst>
                </a:gridCol>
                <a:gridCol w="845610">
                  <a:extLst>
                    <a:ext uri="{9D8B030D-6E8A-4147-A177-3AD203B41FA5}">
                      <a16:colId xmlns:a16="http://schemas.microsoft.com/office/drawing/2014/main" val="771536429"/>
                    </a:ext>
                  </a:extLst>
                </a:gridCol>
                <a:gridCol w="845610">
                  <a:extLst>
                    <a:ext uri="{9D8B030D-6E8A-4147-A177-3AD203B41FA5}">
                      <a16:colId xmlns:a16="http://schemas.microsoft.com/office/drawing/2014/main" val="15107971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GLM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LDA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QDA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KNN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913045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MISCLASSIFICATION ERROR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0.197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0.149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0.198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0.346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49506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99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 idx="4294967295"/>
          </p:nvPr>
        </p:nvSpPr>
        <p:spPr>
          <a:xfrm>
            <a:off x="685800" y="2802542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6600" b="1" dirty="0"/>
              <a:t>Analysis into gross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4294967295"/>
          </p:nvPr>
        </p:nvSpPr>
        <p:spPr>
          <a:xfrm>
            <a:off x="685800" y="3868754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budget, duration, title year, director Facebook likes, actor 1 Facebook likes, actor 2 Facebook likes, actor 3 Facebook likes, cast total Facebook likes, movie Facebook likes, number of voted users, number of critic for reviews, face number in poster.</a:t>
            </a:r>
          </a:p>
        </p:txBody>
      </p:sp>
      <p:grpSp>
        <p:nvGrpSpPr>
          <p:cNvPr id="163" name="Shape 163"/>
          <p:cNvGrpSpPr/>
          <p:nvPr/>
        </p:nvGrpSpPr>
        <p:grpSpPr>
          <a:xfrm>
            <a:off x="6791059" y="345962"/>
            <a:ext cx="1590883" cy="1590858"/>
            <a:chOff x="6643075" y="3664250"/>
            <a:chExt cx="407950" cy="407975"/>
          </a:xfrm>
        </p:grpSpPr>
        <p:sp>
          <p:nvSpPr>
            <p:cNvPr id="164" name="Shape 16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6" name="Shape 166"/>
          <p:cNvGrpSpPr/>
          <p:nvPr/>
        </p:nvGrpSpPr>
        <p:grpSpPr>
          <a:xfrm rot="1508271">
            <a:off x="798753" y="1851401"/>
            <a:ext cx="654063" cy="654026"/>
            <a:chOff x="576250" y="4319400"/>
            <a:chExt cx="442075" cy="442050"/>
          </a:xfrm>
        </p:grpSpPr>
        <p:sp>
          <p:nvSpPr>
            <p:cNvPr id="167" name="Shape 16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" name="Shape 171"/>
          <p:cNvSpPr/>
          <p:nvPr/>
        </p:nvSpPr>
        <p:spPr>
          <a:xfrm>
            <a:off x="6410281" y="713293"/>
            <a:ext cx="248676" cy="23744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 rot="2697569">
            <a:off x="8048925" y="1928866"/>
            <a:ext cx="377468" cy="36042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347545" y="1723093"/>
            <a:ext cx="151199" cy="14440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280187">
            <a:off x="6238008" y="1429475"/>
            <a:ext cx="151179" cy="144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176" name="Shape 176"/>
          <p:cNvSpPr/>
          <p:nvPr/>
        </p:nvSpPr>
        <p:spPr>
          <a:xfrm>
            <a:off x="1635350" y="1665933"/>
            <a:ext cx="5956025" cy="1074500"/>
          </a:xfrm>
          <a:custGeom>
            <a:avLst/>
            <a:gdLst/>
            <a:ahLst/>
            <a:cxnLst/>
            <a:rect l="0" t="0" r="0" b="0"/>
            <a:pathLst>
              <a:path w="238241" h="42980" extrusionOk="0">
                <a:moveTo>
                  <a:pt x="0" y="14049"/>
                </a:moveTo>
                <a:cubicBezTo>
                  <a:pt x="5476" y="8572"/>
                  <a:pt x="13935" y="7254"/>
                  <a:pt x="21126" y="4377"/>
                </a:cubicBezTo>
                <a:cubicBezTo>
                  <a:pt x="34914" y="-1140"/>
                  <a:pt x="51579" y="-1336"/>
                  <a:pt x="65669" y="3359"/>
                </a:cubicBezTo>
                <a:cubicBezTo>
                  <a:pt x="71835" y="5413"/>
                  <a:pt x="79873" y="8507"/>
                  <a:pt x="81450" y="14813"/>
                </a:cubicBezTo>
                <a:cubicBezTo>
                  <a:pt x="82972" y="20904"/>
                  <a:pt x="84782" y="28175"/>
                  <a:pt x="81704" y="33648"/>
                </a:cubicBezTo>
                <a:cubicBezTo>
                  <a:pt x="77323" y="41434"/>
                  <a:pt x="64778" y="44710"/>
                  <a:pt x="56251" y="42047"/>
                </a:cubicBezTo>
                <a:cubicBezTo>
                  <a:pt x="49198" y="39843"/>
                  <a:pt x="46785" y="28699"/>
                  <a:pt x="48107" y="21430"/>
                </a:cubicBezTo>
                <a:cubicBezTo>
                  <a:pt x="48969" y="16684"/>
                  <a:pt x="53053" y="12573"/>
                  <a:pt x="57270" y="10231"/>
                </a:cubicBezTo>
                <a:cubicBezTo>
                  <a:pt x="87006" y="-6292"/>
                  <a:pt x="121672" y="33364"/>
                  <a:pt x="155264" y="38739"/>
                </a:cubicBezTo>
                <a:cubicBezTo>
                  <a:pt x="174114" y="41754"/>
                  <a:pt x="194149" y="44396"/>
                  <a:pt x="212533" y="39248"/>
                </a:cubicBezTo>
                <a:cubicBezTo>
                  <a:pt x="225473" y="35624"/>
                  <a:pt x="238241" y="21632"/>
                  <a:pt x="238241" y="81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413730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0C392-6108-4810-96D1-51E41068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METHODS TO PREDITCT GROSS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3022D-8DEC-4830-8ED1-D9182EF74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BFEC04AB-9C34-4791-826F-258332AE1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98950" y="2524910"/>
            <a:ext cx="5596200" cy="46892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CN" b="1" dirty="0"/>
              <a:t>Linear Regression for Gross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Budget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has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strong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positive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effects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on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gross.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Duration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has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an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obvious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negative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relationship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with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gross.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Facebook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likes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of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staff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seems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to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have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little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to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do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with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gross.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Number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of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voted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users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has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a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slight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positive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relationship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with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gross</a:t>
            </a:r>
            <a:endParaRPr lang="en" dirty="0">
              <a:solidFill>
                <a:srgbClr val="666666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CA2FDDE-9C81-4579-8933-844021D166A6}"/>
              </a:ext>
            </a:extLst>
          </p:cNvPr>
          <p:cNvGraphicFramePr>
            <a:graphicFrameLocks noGrp="1"/>
          </p:cNvGraphicFramePr>
          <p:nvPr/>
        </p:nvGraphicFramePr>
        <p:xfrm>
          <a:off x="3024626" y="679610"/>
          <a:ext cx="5595937" cy="16362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15244">
                  <a:extLst>
                    <a:ext uri="{9D8B030D-6E8A-4147-A177-3AD203B41FA5}">
                      <a16:colId xmlns:a16="http://schemas.microsoft.com/office/drawing/2014/main" val="2925425198"/>
                    </a:ext>
                  </a:extLst>
                </a:gridCol>
                <a:gridCol w="740356">
                  <a:extLst>
                    <a:ext uri="{9D8B030D-6E8A-4147-A177-3AD203B41FA5}">
                      <a16:colId xmlns:a16="http://schemas.microsoft.com/office/drawing/2014/main" val="2131570018"/>
                    </a:ext>
                  </a:extLst>
                </a:gridCol>
                <a:gridCol w="615361">
                  <a:extLst>
                    <a:ext uri="{9D8B030D-6E8A-4147-A177-3AD203B41FA5}">
                      <a16:colId xmlns:a16="http://schemas.microsoft.com/office/drawing/2014/main" val="374134317"/>
                    </a:ext>
                  </a:extLst>
                </a:gridCol>
                <a:gridCol w="624976">
                  <a:extLst>
                    <a:ext uri="{9D8B030D-6E8A-4147-A177-3AD203B41FA5}">
                      <a16:colId xmlns:a16="http://schemas.microsoft.com/office/drawing/2014/main" val="1830956784"/>
                    </a:ext>
                  </a:extLst>
                </a:gridCol>
              </a:tblGrid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         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Estimate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Pr(&gt;|t|)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128309832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(Intercept)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1.61E+01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0.01416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2723525946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budget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7.37E-01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 2e-16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1375398179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duration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-1.87E-01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0.00354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2739361544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director_facebook_likes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-1.66E-03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1.44E-05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3559793207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actor_1_facebook_likes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-1.66E-03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5.64E-10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3706074759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actor_2_facebook_likes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-5.71E-03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3.38E-09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2519354558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actor_3_facebook_likes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-7.05E-03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6.37E-06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3833974948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cast_total_facebook_likes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5.64E-03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1.07E-09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406233868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num_voted_users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2.42E-04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 2e-16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3863459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47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0C392-6108-4810-96D1-51E41068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METHODS TO PREDITCT GROSS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3022D-8DEC-4830-8ED1-D9182EF74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BFEC04AB-9C34-4791-826F-258332AE1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54228" y="4042873"/>
            <a:ext cx="5596200" cy="46892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Lasso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78.26%</a:t>
            </a:r>
            <a:r>
              <a:rPr lang="zh-CN" altLang="en-US" dirty="0"/>
              <a:t> </a:t>
            </a:r>
            <a:r>
              <a:rPr lang="en-US" altLang="zh-CN" dirty="0"/>
              <a:t>genres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1.24%</a:t>
            </a:r>
            <a:r>
              <a:rPr lang="zh-CN" altLang="en-US" dirty="0"/>
              <a:t> </a:t>
            </a:r>
            <a:r>
              <a:rPr lang="en-US" altLang="zh-CN" dirty="0"/>
              <a:t>keywords</a:t>
            </a:r>
            <a:r>
              <a:rPr lang="zh-CN" altLang="en-US" dirty="0"/>
              <a:t> </a:t>
            </a:r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gross</a:t>
            </a:r>
            <a:endParaRPr lang="en-US" altLang="zh-CN" sz="3200" dirty="0"/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41D91CFF-548F-4A3F-8D2E-693612D9E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66829"/>
              </p:ext>
            </p:extLst>
          </p:nvPr>
        </p:nvGraphicFramePr>
        <p:xfrm>
          <a:off x="3054228" y="376346"/>
          <a:ext cx="5628061" cy="3504550"/>
        </p:xfrm>
        <a:graphic>
          <a:graphicData uri="http://schemas.openxmlformats.org/drawingml/2006/table">
            <a:tbl>
              <a:tblPr/>
              <a:tblGrid>
                <a:gridCol w="66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5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Genre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Coefficient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Keyword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Coefficient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Adventure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0.54039629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iron man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1.7325129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Animation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0.33085388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CE8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velociraptor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1.19511312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5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Action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0.30981386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CF8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experiment gone wrong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1.19503439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Fantasy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0.22553026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D58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disaster film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1.19489973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Sci-Fi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0.20380205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D7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physical appearance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1.14607346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D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History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0.15351692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DA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dc comics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1.09140279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E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War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0.13753685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DB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teddy bear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0.95738073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Biography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0.08883533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F9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day care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0.95737811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Sport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0.03640468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3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tentacle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0.94949297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Family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0.03503043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3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goblin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0.92559591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News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0.03409123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3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snowman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0.91979423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Mystery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0.01213348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4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sister love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0.91976416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Short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5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self survival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0.90420161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6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Romance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-0.00106688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5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fight to the death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0.90417362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Music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-0.04436885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8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terrorist plot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0.82381366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Musical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-0.04822326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9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lawlessness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0.82378445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Thriller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-0.05213305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9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imprisonment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0.82369967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Crime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-0.05813061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9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death of child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0.80385281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Comedy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-0.0647272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A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missile attack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0.79208552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Western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-0.14187135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human bomb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0.7920397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008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0C392-6108-4810-96D1-51E41068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METHODS TO PREDITCT GROSS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3022D-8DEC-4830-8ED1-D9182EF74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BFEC04AB-9C34-4791-826F-258332AE1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45150" y="4181100"/>
            <a:ext cx="5596200" cy="46892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According to Lasso model, 11.54%</a:t>
            </a:r>
            <a:r>
              <a:rPr lang="zh-CN" altLang="en-US" dirty="0"/>
              <a:t> </a:t>
            </a:r>
            <a:r>
              <a:rPr lang="en-US" altLang="zh-CN" dirty="0"/>
              <a:t>directors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1.63%</a:t>
            </a:r>
            <a:r>
              <a:rPr lang="zh-CN" altLang="en-US" dirty="0"/>
              <a:t> </a:t>
            </a:r>
            <a:r>
              <a:rPr lang="en-US" altLang="zh-CN" dirty="0"/>
              <a:t>actors</a:t>
            </a:r>
            <a:r>
              <a:rPr lang="zh-CN" altLang="en-US" dirty="0"/>
              <a:t> </a:t>
            </a:r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gross.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F09BFE0-BE10-413C-9985-01EEB1C46E7B}"/>
              </a:ext>
            </a:extLst>
          </p:cNvPr>
          <p:cNvGraphicFramePr>
            <a:graphicFrameLocks noGrp="1"/>
          </p:cNvGraphicFramePr>
          <p:nvPr/>
        </p:nvGraphicFramePr>
        <p:xfrm>
          <a:off x="3585595" y="237016"/>
          <a:ext cx="4715311" cy="3897516"/>
        </p:xfrm>
        <a:graphic>
          <a:graphicData uri="http://schemas.openxmlformats.org/drawingml/2006/table">
            <a:tbl>
              <a:tblPr/>
              <a:tblGrid>
                <a:gridCol w="1032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5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Director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Coefficient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Actors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Coefficient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Colin Trevorrow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7.307043342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Anthony Reynolds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1.400930145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Lee Unkrich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4.420763514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9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Conrad Vernon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1.378292484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C0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Chris Buck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4.24737759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DB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Don Rickles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1.335078496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C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Sam Raimi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4.099274173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C9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Omar Sy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1.27030978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George Lucas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3.998223279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D9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Maurice LaMarche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1.201861892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F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Joss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Whedon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Sans" charset="0"/>
                      </a:endParaRP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3.864177499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E9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Livvy Stubenrauch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1.201848519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F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Tim Miller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3.788397717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F9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Alan D. Purwin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1.04722418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C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Kyle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Balda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Sans" charset="0"/>
                      </a:endParaRP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3.459938788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2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Lester Speight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1.042884567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D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Pete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Docter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Sans" charset="0"/>
                      </a:endParaRP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3.181569619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5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Ed Skrein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1.037281294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D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Francis Lawrence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2.9211836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7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Stefan Kapicic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1.037272367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D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Andrew Adamson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2.888433709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Keir O'Donnell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1.032398895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E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Peter Jackson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2.473987788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EB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Leonard Roberts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1.032380053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E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Mark Andrews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2.258396103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D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Billy Boyd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1.006461543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E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Andrew Stanton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2.132797309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E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Kevin Dunn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0.942740474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5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Zack Snyder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2.130138218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E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Orlando Bloom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0.902153161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Don Hall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2.07836302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Zack Ward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0.841528596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Anthony Russo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2.077894329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John Ratzenberger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0.839564831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Betty Thomas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2.04332642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Jess Harnell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0.835581957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Christopher Nolan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2.039271466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Willow Smith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0.829381564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John Lasseter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2.020873264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James Coburn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0.822328922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85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20669" y="305050"/>
            <a:ext cx="2336071" cy="3678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3.</a:t>
            </a:r>
          </a:p>
          <a:p>
            <a:pPr lvl="0"/>
            <a:r>
              <a:rPr lang="en-US" sz="2000" dirty="0"/>
              <a:t>COMPREHENSIVE ANALYSIS AND PROGRAM IMPROVEMENTS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099" y="3983050"/>
            <a:ext cx="2223213" cy="8762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will make the next blockbuster?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93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220506" y="2035151"/>
            <a:ext cx="4702987" cy="271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800" dirty="0"/>
              <a:t>What will make </a:t>
            </a:r>
          </a:p>
          <a:p>
            <a:pPr lvl="0">
              <a:buNone/>
            </a:pPr>
            <a:r>
              <a:rPr lang="en-US" sz="2800" dirty="0"/>
              <a:t>the next </a:t>
            </a:r>
          </a:p>
          <a:p>
            <a:pPr lvl="0">
              <a:buNone/>
            </a:pPr>
            <a:r>
              <a:rPr lang="en-US" sz="2800" dirty="0">
                <a:solidFill>
                  <a:srgbClr val="F67031"/>
                </a:solidFill>
              </a:rPr>
              <a:t>blockbuster</a:t>
            </a:r>
            <a:r>
              <a:rPr lang="en-US" sz="2800" dirty="0"/>
              <a:t>?</a:t>
            </a:r>
            <a:endParaRPr lang="en" sz="2800" dirty="0"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9EB6A6-4585-40B2-BBD4-DFDA26B6D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28" y="3467801"/>
            <a:ext cx="4450604" cy="2957700"/>
          </a:xfrm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outstanding</a:t>
            </a:r>
            <a:r>
              <a:rPr lang="zh-CN" altLang="en-US" dirty="0"/>
              <a:t> </a:t>
            </a:r>
            <a:r>
              <a:rPr lang="en-US" altLang="zh-CN" dirty="0"/>
              <a:t>genre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behaves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gross</a:t>
            </a:r>
            <a:r>
              <a:rPr lang="zh-CN" altLang="en-US" dirty="0"/>
              <a:t> </a:t>
            </a:r>
            <a:r>
              <a:rPr lang="en-US" altLang="zh-CN" dirty="0"/>
              <a:t>profit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IMDb</a:t>
            </a:r>
            <a:r>
              <a:rPr lang="zh-CN" altLang="en-US" dirty="0"/>
              <a:t> </a:t>
            </a:r>
            <a:r>
              <a:rPr lang="en-US" altLang="zh-CN" dirty="0"/>
              <a:t>score.</a:t>
            </a:r>
          </a:p>
          <a:p>
            <a:pPr marL="342900" indent="-342900">
              <a:spcBef>
                <a:spcPct val="0"/>
              </a:spcBef>
            </a:pPr>
            <a:endParaRPr lang="en-US" altLang="zh-CN" dirty="0"/>
          </a:p>
          <a:p>
            <a:pPr marL="342900" indent="-342900">
              <a:spcBef>
                <a:spcPct val="0"/>
              </a:spcBef>
            </a:pPr>
            <a:r>
              <a:rPr lang="en-US" altLang="zh-CN" dirty="0"/>
              <a:t>Adventure,</a:t>
            </a:r>
            <a:r>
              <a:rPr lang="zh-CN" altLang="en-US" dirty="0"/>
              <a:t> </a:t>
            </a:r>
            <a:r>
              <a:rPr lang="en-US" altLang="zh-CN" dirty="0"/>
              <a:t>Sci-Fi,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War,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weaker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IMDb</a:t>
            </a:r>
            <a:r>
              <a:rPr lang="zh-CN" altLang="en-US" dirty="0"/>
              <a:t> </a:t>
            </a:r>
            <a:r>
              <a:rPr lang="en-US" altLang="zh-CN" dirty="0"/>
              <a:t>score,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attractive</a:t>
            </a:r>
            <a:r>
              <a:rPr lang="zh-CN" altLang="en-US" dirty="0"/>
              <a:t> </a:t>
            </a:r>
            <a:r>
              <a:rPr lang="en-US" altLang="zh-CN" dirty="0"/>
              <a:t>genres.</a:t>
            </a:r>
          </a:p>
          <a:p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78EF2B0-5E77-463B-B9FC-965FF9BB3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" y="185244"/>
            <a:ext cx="4394320" cy="32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1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MOVIE PACKAGING</a:t>
            </a:r>
            <a:r>
              <a:rPr lang="en-US" altLang="zh-CN" dirty="0"/>
              <a:t>-</a:t>
            </a:r>
            <a:br>
              <a:rPr lang="en-US" dirty="0"/>
            </a:br>
            <a:r>
              <a:rPr lang="en-US" dirty="0"/>
              <a:t>INVESTOR’S</a:t>
            </a:r>
            <a:br>
              <a:rPr lang="en-US" dirty="0"/>
            </a:br>
            <a:r>
              <a:rPr lang="en-US" dirty="0"/>
              <a:t>CONFUSION</a:t>
            </a:r>
            <a:endParaRPr lang="en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3090624" y="575500"/>
            <a:ext cx="5383161" cy="144033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None/>
            </a:pPr>
            <a:r>
              <a:rPr lang="en-US" sz="1200" dirty="0"/>
              <a:t>In film industry terminology,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 packaging</a:t>
            </a:r>
            <a:r>
              <a:rPr lang="en-US" sz="1200" dirty="0">
                <a:solidFill>
                  <a:srgbClr val="F67031"/>
                </a:solidFill>
              </a:rPr>
              <a:t> </a:t>
            </a:r>
            <a:r>
              <a:rPr lang="en-US" sz="1200" dirty="0"/>
              <a:t>or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 packaging </a:t>
            </a:r>
            <a:r>
              <a:rPr lang="en-US" sz="1200" dirty="0"/>
              <a:t>is a type of product bundling where a top level talent agency starts up a film or television project using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directors</a:t>
            </a:r>
            <a:r>
              <a:rPr lang="en-US" sz="1200" dirty="0"/>
              <a:t> and/or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actors</a:t>
            </a:r>
            <a:r>
              <a:rPr lang="en-US" sz="1200" dirty="0"/>
              <a:t> it represents, before giving other agencies a chance to submit their clients for the project.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algn="r" rtl="0">
              <a:spcBef>
                <a:spcPts val="0"/>
              </a:spcBef>
              <a:buNone/>
            </a:pPr>
            <a:r>
              <a:rPr lang="en-US" altLang="zh-CN" dirty="0"/>
              <a:t>——Wikipedia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3049054" y="4154750"/>
            <a:ext cx="5466300" cy="82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000" b="1" i="1" dirty="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More info on </a:t>
            </a:r>
            <a:r>
              <a:rPr lang="en-US" sz="1000" b="1" i="1" dirty="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our project </a:t>
            </a:r>
            <a:r>
              <a:rPr lang="en" sz="1000" b="1" i="1" dirty="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at </a:t>
            </a:r>
            <a:r>
              <a:rPr lang="en-US" sz="1000" b="1" i="1" dirty="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https://github.com/libbyYOU/IMDb-5000-movie-project</a:t>
            </a:r>
            <a:endParaRPr sz="1000" b="1" i="1" dirty="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 i="1" dirty="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108" name="Shape 108"/>
          <p:cNvSpPr txBox="1">
            <a:spLocks noGrp="1"/>
          </p:cNvSpPr>
          <p:nvPr>
            <p:ph type="body" idx="3"/>
          </p:nvPr>
        </p:nvSpPr>
        <p:spPr>
          <a:xfrm>
            <a:off x="3090600" y="2240713"/>
            <a:ext cx="5591005" cy="164778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None/>
            </a:pPr>
            <a:r>
              <a:rPr lang="en-US" sz="1200" b="1" dirty="0"/>
              <a:t>DO THE DIRECTORES HAVE </a:t>
            </a:r>
            <a:r>
              <a:rPr lang="en-US" sz="1200" b="1" dirty="0">
                <a:solidFill>
                  <a:srgbClr val="F67031"/>
                </a:solidFill>
              </a:rPr>
              <a:t>GREATER IMPACT </a:t>
            </a:r>
            <a:r>
              <a:rPr lang="en-US" sz="1200" b="1" dirty="0"/>
              <a:t>ON </a:t>
            </a:r>
            <a:r>
              <a:rPr lang="en-US" sz="1200" b="1" dirty="0">
                <a:solidFill>
                  <a:srgbClr val="F67031"/>
                </a:solidFill>
              </a:rPr>
              <a:t>BOX OFFICE</a:t>
            </a:r>
            <a:r>
              <a:rPr lang="en-US" sz="1200" b="1" dirty="0"/>
              <a:t>?</a:t>
            </a:r>
            <a:endParaRPr lang="en" sz="1200" b="1" dirty="0"/>
          </a:p>
          <a:p>
            <a:pPr lvl="0" algn="ctr">
              <a:buClr>
                <a:schemeClr val="dk1"/>
              </a:buClr>
              <a:buNone/>
            </a:pPr>
            <a:endParaRPr lang="en-US" sz="1200" b="1" dirty="0"/>
          </a:p>
          <a:p>
            <a:pPr lvl="0" algn="ctr">
              <a:buClr>
                <a:schemeClr val="dk1"/>
              </a:buClr>
              <a:buNone/>
            </a:pPr>
            <a:r>
              <a:rPr lang="en-US" sz="1200" b="1" dirty="0"/>
              <a:t>WHAT IS </a:t>
            </a:r>
            <a:r>
              <a:rPr lang="en-US" sz="1200" b="1" dirty="0">
                <a:solidFill>
                  <a:srgbClr val="F67031"/>
                </a:solidFill>
              </a:rPr>
              <a:t>THE MOST POPULAR</a:t>
            </a:r>
            <a:r>
              <a:rPr lang="en-US" sz="1200" b="1" dirty="0"/>
              <a:t> CONTENTS RIGHT NOW?</a:t>
            </a:r>
          </a:p>
          <a:p>
            <a:pPr lvl="0" algn="ctr">
              <a:buClr>
                <a:schemeClr val="dk1"/>
              </a:buClr>
              <a:buNone/>
            </a:pPr>
            <a:endParaRPr lang="en-US" sz="1200" b="1" dirty="0"/>
          </a:p>
          <a:p>
            <a:pPr lvl="0" algn="ctr">
              <a:buClr>
                <a:schemeClr val="dk1"/>
              </a:buClr>
              <a:buNone/>
            </a:pPr>
            <a:r>
              <a:rPr lang="en-US" sz="1200" b="1" dirty="0"/>
              <a:t>WHICH </a:t>
            </a:r>
            <a:r>
              <a:rPr lang="en-US" sz="1200" b="1" dirty="0">
                <a:solidFill>
                  <a:srgbClr val="F67031"/>
                </a:solidFill>
              </a:rPr>
              <a:t>MOVIE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67031"/>
                </a:solidFill>
              </a:rPr>
              <a:t>GENRE</a:t>
            </a:r>
            <a:r>
              <a:rPr lang="en-US" sz="1200" b="1" dirty="0"/>
              <a:t> COULD </a:t>
            </a:r>
            <a:r>
              <a:rPr lang="en-US" sz="1200" b="1" dirty="0">
                <a:solidFill>
                  <a:srgbClr val="F67031"/>
                </a:solidFill>
              </a:rPr>
              <a:t>GUARANTEE </a:t>
            </a:r>
            <a:r>
              <a:rPr lang="en-US" sz="1200" b="1" dirty="0"/>
              <a:t>THE PROFIT?</a:t>
            </a:r>
          </a:p>
          <a:p>
            <a:pPr lvl="0" algn="ctr">
              <a:buClr>
                <a:schemeClr val="dk1"/>
              </a:buClr>
              <a:buNone/>
            </a:pPr>
            <a:endParaRPr lang="en-US" sz="1200" b="1" dirty="0"/>
          </a:p>
          <a:p>
            <a:pPr lvl="0" algn="ctr">
              <a:buClr>
                <a:schemeClr val="dk1"/>
              </a:buClr>
              <a:buNone/>
            </a:pPr>
            <a:r>
              <a:rPr lang="en-US" sz="1200" b="1" dirty="0"/>
              <a:t>SHOULD I FOCUS </a:t>
            </a:r>
            <a:r>
              <a:rPr lang="en-US" sz="1200" b="1" dirty="0">
                <a:solidFill>
                  <a:srgbClr val="F67031"/>
                </a:solidFill>
              </a:rPr>
              <a:t>ON MOVIE’S GROSS </a:t>
            </a:r>
            <a:r>
              <a:rPr lang="en-US" sz="1200" b="1" dirty="0"/>
              <a:t>OR </a:t>
            </a:r>
            <a:r>
              <a:rPr lang="en-US" sz="1200" b="1" dirty="0">
                <a:solidFill>
                  <a:srgbClr val="F67031"/>
                </a:solidFill>
              </a:rPr>
              <a:t>THE PUBLIC PRAISE</a:t>
            </a:r>
            <a:r>
              <a:rPr lang="en-US" sz="1200" b="1" dirty="0"/>
              <a:t>?</a:t>
            </a:r>
            <a:endParaRPr lang="en" sz="1200" b="1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00"/>
                    </a14:imgEffect>
                  </a14:imgLayer>
                </a14:imgProps>
              </a:ext>
            </a:extLst>
          </a:blip>
          <a:srcRect/>
          <a:tile tx="1612900" ty="0" sx="80000" sy="80000" flip="none" algn="tl"/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55562" y="3693595"/>
            <a:ext cx="3517200" cy="105625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zh-CN" dirty="0"/>
              <a:t>Directors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stronger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gross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actors.</a:t>
            </a:r>
            <a:r>
              <a:rPr lang="zh-CN" altLang="en-US" dirty="0"/>
              <a:t> </a:t>
            </a:r>
            <a:r>
              <a:rPr lang="en-US" altLang="zh-CN" dirty="0"/>
              <a:t>Overall,</a:t>
            </a:r>
            <a:r>
              <a:rPr lang="zh-CN" altLang="en-US" dirty="0"/>
              <a:t> </a:t>
            </a:r>
            <a:r>
              <a:rPr lang="en-US" altLang="zh-CN" dirty="0"/>
              <a:t>actors’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IMDb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gross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differ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much.</a:t>
            </a:r>
            <a:r>
              <a:rPr lang="zh-CN" altLang="en-US" dirty="0"/>
              <a:t> </a:t>
            </a:r>
            <a:endParaRPr lang="en-US" altLang="zh-CN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8BC7B7A6-56E2-4ACA-ABD1-E31822D3E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631"/>
            <a:ext cx="4572000" cy="3415284"/>
          </a:xfrm>
          <a:prstGeom prst="rect">
            <a:avLst/>
          </a:prstGeom>
        </p:spPr>
      </p:pic>
      <p:sp>
        <p:nvSpPr>
          <p:cNvPr id="18" name="Frame 2">
            <a:extLst>
              <a:ext uri="{FF2B5EF4-FFF2-40B4-BE49-F238E27FC236}">
                <a16:creationId xmlns:a16="http://schemas.microsoft.com/office/drawing/2014/main" id="{39AD07A8-C067-4887-971A-271C82857602}"/>
              </a:ext>
            </a:extLst>
          </p:cNvPr>
          <p:cNvSpPr/>
          <p:nvPr/>
        </p:nvSpPr>
        <p:spPr>
          <a:xfrm>
            <a:off x="1585668" y="415186"/>
            <a:ext cx="1114724" cy="198712"/>
          </a:xfrm>
          <a:prstGeom prst="fram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5">
            <a:extLst>
              <a:ext uri="{FF2B5EF4-FFF2-40B4-BE49-F238E27FC236}">
                <a16:creationId xmlns:a16="http://schemas.microsoft.com/office/drawing/2014/main" id="{7ABF6355-6AA4-4B2E-95FA-70C9E4E92D80}"/>
              </a:ext>
            </a:extLst>
          </p:cNvPr>
          <p:cNvSpPr/>
          <p:nvPr/>
        </p:nvSpPr>
        <p:spPr>
          <a:xfrm>
            <a:off x="1173704" y="1057744"/>
            <a:ext cx="1017792" cy="969753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6">
            <a:extLst>
              <a:ext uri="{FF2B5EF4-FFF2-40B4-BE49-F238E27FC236}">
                <a16:creationId xmlns:a16="http://schemas.microsoft.com/office/drawing/2014/main" id="{1DB778D8-C25C-4602-80F3-FF1F951CB47C}"/>
              </a:ext>
            </a:extLst>
          </p:cNvPr>
          <p:cNvSpPr/>
          <p:nvPr/>
        </p:nvSpPr>
        <p:spPr>
          <a:xfrm>
            <a:off x="1521046" y="2185179"/>
            <a:ext cx="2487935" cy="1142830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DIRECTORS WHO HAVE HIGH IMDb SCORE AND HIGH GROSS</a:t>
            </a:r>
            <a:br>
              <a:rPr lang="en-US" dirty="0"/>
            </a:br>
            <a:endParaRPr lang="en-US" dirty="0"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1BE482A6-1130-4AA9-91DD-CA28F9F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98166" y="601531"/>
            <a:ext cx="913947" cy="1247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F251E4F7-AF0B-4DA2-84CF-2306610EC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37129" y="651362"/>
            <a:ext cx="840699" cy="1245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25A93DA4-F0A4-4F6C-8E9D-CB07655FE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68423" y="2626628"/>
            <a:ext cx="843690" cy="1249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3FE3D5C0-0923-45DF-8A87-46A215529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29741" y="2620301"/>
            <a:ext cx="843690" cy="1249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15">
            <a:extLst>
              <a:ext uri="{FF2B5EF4-FFF2-40B4-BE49-F238E27FC236}">
                <a16:creationId xmlns:a16="http://schemas.microsoft.com/office/drawing/2014/main" id="{A4606650-B7A1-4605-A110-96CA08E07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051249" y="2620301"/>
            <a:ext cx="843691" cy="1249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8FB9FC51-A8B0-49EF-852C-62F52D48D0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67" r="49814"/>
          <a:stretch/>
        </p:blipFill>
        <p:spPr>
          <a:xfrm flipH="1">
            <a:off x="6992979" y="575500"/>
            <a:ext cx="960233" cy="1249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Box 7">
            <a:extLst>
              <a:ext uri="{FF2B5EF4-FFF2-40B4-BE49-F238E27FC236}">
                <a16:creationId xmlns:a16="http://schemas.microsoft.com/office/drawing/2014/main" id="{49CF48B7-45BE-46B3-9E2A-00035377396E}"/>
              </a:ext>
            </a:extLst>
          </p:cNvPr>
          <p:cNvSpPr txBox="1"/>
          <p:nvPr/>
        </p:nvSpPr>
        <p:spPr>
          <a:xfrm>
            <a:off x="3981084" y="909605"/>
            <a:ext cx="7409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Frozen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Tarzan</a:t>
            </a:r>
            <a:endParaRPr lang="en-US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5AA21FF0-AC4C-4AFF-94C1-2B31EB583D9D}"/>
              </a:ext>
            </a:extLst>
          </p:cNvPr>
          <p:cNvSpPr txBox="1"/>
          <p:nvPr/>
        </p:nvSpPr>
        <p:spPr>
          <a:xfrm>
            <a:off x="5721813" y="723329"/>
            <a:ext cx="1227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Nemo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Monsters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Inc.</a:t>
            </a: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Toy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CDA524C4-7A2F-4391-8952-3928181AFDCB}"/>
              </a:ext>
            </a:extLst>
          </p:cNvPr>
          <p:cNvSpPr txBox="1"/>
          <p:nvPr/>
        </p:nvSpPr>
        <p:spPr>
          <a:xfrm>
            <a:off x="2855941" y="4079887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Joss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Whedon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3EA1FBC5-B5AD-4C1D-AF4B-1F99308F26AD}"/>
              </a:ext>
            </a:extLst>
          </p:cNvPr>
          <p:cNvSpPr txBox="1"/>
          <p:nvPr/>
        </p:nvSpPr>
        <p:spPr>
          <a:xfrm>
            <a:off x="4484179" y="406545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Christopher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Nolan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DE6AFA3E-D825-471D-8F41-F7108888B7C1}"/>
              </a:ext>
            </a:extLst>
          </p:cNvPr>
          <p:cNvSpPr txBox="1"/>
          <p:nvPr/>
        </p:nvSpPr>
        <p:spPr>
          <a:xfrm>
            <a:off x="6954565" y="4079887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Jackson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9AFD74CC-A5CB-4440-AE16-F992E5620395}"/>
              </a:ext>
            </a:extLst>
          </p:cNvPr>
          <p:cNvSpPr txBox="1"/>
          <p:nvPr/>
        </p:nvSpPr>
        <p:spPr>
          <a:xfrm>
            <a:off x="6907876" y="192939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Docter</a:t>
            </a:r>
            <a:endParaRPr lang="en-US" altLang="zh-CN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F3BA1167-A7F3-4591-A7AB-222038C65F17}"/>
              </a:ext>
            </a:extLst>
          </p:cNvPr>
          <p:cNvSpPr txBox="1"/>
          <p:nvPr/>
        </p:nvSpPr>
        <p:spPr>
          <a:xfrm>
            <a:off x="2929193" y="196196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Chris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Buck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6E92A217-A8D7-42E9-B2AB-E2B6B12E8A70}"/>
              </a:ext>
            </a:extLst>
          </p:cNvPr>
          <p:cNvSpPr txBox="1"/>
          <p:nvPr/>
        </p:nvSpPr>
        <p:spPr>
          <a:xfrm>
            <a:off x="4652537" y="1957194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Unkrich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6E0ADFA5-DC8E-4068-A623-4F56D58CBF3D}"/>
              </a:ext>
            </a:extLst>
          </p:cNvPr>
          <p:cNvSpPr txBox="1"/>
          <p:nvPr/>
        </p:nvSpPr>
        <p:spPr>
          <a:xfrm>
            <a:off x="7997198" y="856597"/>
            <a:ext cx="843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WALL.E</a:t>
            </a: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43E6AEDD-47D4-4AEC-B8A5-8D238736D298}"/>
              </a:ext>
            </a:extLst>
          </p:cNvPr>
          <p:cNvSpPr txBox="1"/>
          <p:nvPr/>
        </p:nvSpPr>
        <p:spPr>
          <a:xfrm>
            <a:off x="3925393" y="2924384"/>
            <a:ext cx="994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Avengers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BC4660CC-099A-45C6-ADED-20F3D0F6882D}"/>
              </a:ext>
            </a:extLst>
          </p:cNvPr>
          <p:cNvSpPr txBox="1"/>
          <p:nvPr/>
        </p:nvSpPr>
        <p:spPr>
          <a:xfrm>
            <a:off x="5765375" y="2746546"/>
            <a:ext cx="1140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Inception</a:t>
            </a: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F46365A3-D171-420C-BF86-079B30B9D9C0}"/>
              </a:ext>
            </a:extLst>
          </p:cNvPr>
          <p:cNvSpPr txBox="1"/>
          <p:nvPr/>
        </p:nvSpPr>
        <p:spPr>
          <a:xfrm>
            <a:off x="7894940" y="2866981"/>
            <a:ext cx="1249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Rings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Hobbit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DIRECTORS WHO HAVE LOW IMDb SCORE BUT HIGH GROSS</a:t>
            </a:r>
            <a:br>
              <a:rPr lang="en-US" dirty="0"/>
            </a:br>
            <a:endParaRPr lang="en-US" dirty="0"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583C4BDF-F918-4D5A-B97F-87EEED57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831" y="812970"/>
            <a:ext cx="1423693" cy="2108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9D02D07E-3295-4410-90EF-34447F5CB7C8}"/>
              </a:ext>
            </a:extLst>
          </p:cNvPr>
          <p:cNvSpPr txBox="1"/>
          <p:nvPr/>
        </p:nvSpPr>
        <p:spPr>
          <a:xfrm>
            <a:off x="2857831" y="3119584"/>
            <a:ext cx="116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</a:rPr>
              <a:t>Colin Trevorrow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455211D-1B25-484D-AD63-B797773DD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796" y="770817"/>
            <a:ext cx="1423834" cy="2109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TextBox 7">
            <a:extLst>
              <a:ext uri="{FF2B5EF4-FFF2-40B4-BE49-F238E27FC236}">
                <a16:creationId xmlns:a16="http://schemas.microsoft.com/office/drawing/2014/main" id="{87270890-A290-4123-888E-DE75014CB507}"/>
              </a:ext>
            </a:extLst>
          </p:cNvPr>
          <p:cNvSpPr txBox="1"/>
          <p:nvPr/>
        </p:nvSpPr>
        <p:spPr>
          <a:xfrm>
            <a:off x="5035796" y="3122658"/>
            <a:ext cx="1168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</a:rPr>
              <a:t>Sam</a:t>
            </a:r>
            <a:r>
              <a:rPr lang="zh-CN" altLang="en-US" dirty="0">
                <a:solidFill>
                  <a:srgbClr val="F67031"/>
                </a:solidFill>
              </a:rPr>
              <a:t> </a:t>
            </a:r>
            <a:r>
              <a:rPr lang="en-US" altLang="zh-CN" dirty="0">
                <a:solidFill>
                  <a:srgbClr val="F67031"/>
                </a:solidFill>
              </a:rPr>
              <a:t>Raimi</a:t>
            </a:r>
            <a:endParaRPr lang="en-US" dirty="0">
              <a:solidFill>
                <a:srgbClr val="F67031"/>
              </a:solidFill>
            </a:endParaRPr>
          </a:p>
        </p:txBody>
      </p:sp>
      <p:pic>
        <p:nvPicPr>
          <p:cNvPr id="44" name="Picture 8">
            <a:extLst>
              <a:ext uri="{FF2B5EF4-FFF2-40B4-BE49-F238E27FC236}">
                <a16:creationId xmlns:a16="http://schemas.microsoft.com/office/drawing/2014/main" id="{93A78178-A7F3-47E4-888D-F73D59BAD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902" y="772465"/>
            <a:ext cx="1352305" cy="2107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5269D0AC-76FD-4340-ABE9-59286444F75A}"/>
              </a:ext>
            </a:extLst>
          </p:cNvPr>
          <p:cNvSpPr txBox="1"/>
          <p:nvPr/>
        </p:nvSpPr>
        <p:spPr>
          <a:xfrm>
            <a:off x="7213762" y="3119583"/>
            <a:ext cx="116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</a:rPr>
              <a:t>Kyle</a:t>
            </a:r>
            <a:r>
              <a:rPr lang="zh-CN" altLang="en-US" dirty="0">
                <a:solidFill>
                  <a:srgbClr val="F67031"/>
                </a:solidFill>
              </a:rPr>
              <a:t> </a:t>
            </a:r>
            <a:r>
              <a:rPr lang="en-US" altLang="zh-CN" dirty="0" err="1">
                <a:solidFill>
                  <a:srgbClr val="F67031"/>
                </a:solidFill>
              </a:rPr>
              <a:t>Balda</a:t>
            </a:r>
            <a:endParaRPr lang="en-US" dirty="0">
              <a:solidFill>
                <a:srgbClr val="F6703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B05ABD-507E-4004-A34F-72E08E07E51F}"/>
              </a:ext>
            </a:extLst>
          </p:cNvPr>
          <p:cNvSpPr txBox="1"/>
          <p:nvPr/>
        </p:nvSpPr>
        <p:spPr>
          <a:xfrm>
            <a:off x="2857831" y="3642804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Jurassic</a:t>
            </a:r>
            <a:r>
              <a:rPr lang="zh-CN" altLang="en-US" i="1" dirty="0"/>
              <a:t> </a:t>
            </a:r>
            <a:r>
              <a:rPr lang="en-US" altLang="zh-CN" i="1" dirty="0"/>
              <a:t>World</a:t>
            </a:r>
            <a:endParaRPr lang="en-US" i="1" dirty="0"/>
          </a:p>
          <a:p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55C9D2-B57C-4228-8FF2-0626A520E5D6}"/>
              </a:ext>
            </a:extLst>
          </p:cNvPr>
          <p:cNvSpPr/>
          <p:nvPr/>
        </p:nvSpPr>
        <p:spPr>
          <a:xfrm>
            <a:off x="4999660" y="367313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Spiderman</a:t>
            </a:r>
            <a:r>
              <a:rPr lang="zh-CN" altLang="en-US" i="1" dirty="0"/>
              <a:t> </a:t>
            </a:r>
            <a:r>
              <a:rPr lang="en-US" altLang="zh-CN" i="1" dirty="0"/>
              <a:t>3</a:t>
            </a:r>
            <a:endParaRPr lang="en-US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DA2AE6-D036-45D2-BDBC-CD925C2F5309}"/>
              </a:ext>
            </a:extLst>
          </p:cNvPr>
          <p:cNvSpPr/>
          <p:nvPr/>
        </p:nvSpPr>
        <p:spPr>
          <a:xfrm>
            <a:off x="7213762" y="356541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/>
              <a:t>Minions</a:t>
            </a:r>
          </a:p>
          <a:p>
            <a:r>
              <a:rPr lang="en-US" i="1" dirty="0"/>
              <a:t>Despicable Me</a:t>
            </a:r>
          </a:p>
        </p:txBody>
      </p:sp>
    </p:spTree>
    <p:extLst>
      <p:ext uri="{BB962C8B-B14F-4D97-AF65-F5344CB8AC3E}">
        <p14:creationId xmlns:p14="http://schemas.microsoft.com/office/powerpoint/2010/main" val="325655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3" grpId="0"/>
      <p:bldP spid="45" grpId="0"/>
      <p:bldP spid="2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</a:t>
            </a:r>
            <a:r>
              <a:rPr lang="en-US" altLang="zh-CN" dirty="0"/>
              <a:t>ctors </a:t>
            </a:r>
            <a:r>
              <a:rPr lang="en" dirty="0"/>
              <a:t>Map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There are two clusters of actors who have high coefficients on both gross and IMDb score.</a:t>
            </a:r>
          </a:p>
          <a:p>
            <a:pPr lvl="0">
              <a:buNone/>
            </a:pPr>
            <a:endParaRPr lang="en-US" dirty="0"/>
          </a:p>
          <a:p>
            <a:pPr marL="171450" indent="-171450"/>
            <a:r>
              <a:rPr lang="en-US" dirty="0"/>
              <a:t>The first cluster is really outstanding that there is obvious blank from the second cluster.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920C5AA-E82F-478D-B060-94C980B8A4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r="8015" b="3084"/>
          <a:stretch/>
        </p:blipFill>
        <p:spPr>
          <a:xfrm>
            <a:off x="3411949" y="381698"/>
            <a:ext cx="4794112" cy="4307625"/>
          </a:xfrm>
          <a:prstGeom prst="rect">
            <a:avLst/>
          </a:prstGeom>
        </p:spPr>
      </p:pic>
      <p:sp>
        <p:nvSpPr>
          <p:cNvPr id="15" name="Frame 6">
            <a:extLst>
              <a:ext uri="{FF2B5EF4-FFF2-40B4-BE49-F238E27FC236}">
                <a16:creationId xmlns:a16="http://schemas.microsoft.com/office/drawing/2014/main" id="{E8BE849C-1CF7-438C-B96E-CCB8A1BCD2A8}"/>
              </a:ext>
            </a:extLst>
          </p:cNvPr>
          <p:cNvSpPr/>
          <p:nvPr/>
        </p:nvSpPr>
        <p:spPr>
          <a:xfrm>
            <a:off x="6159674" y="665097"/>
            <a:ext cx="1687600" cy="1122821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ACTORS WHO HAVE HIGH IMDb SCORE AND HIGH GROSS</a:t>
            </a:r>
            <a:br>
              <a:rPr lang="en-US" dirty="0"/>
            </a:br>
            <a:endParaRPr lang="en-US" dirty="0"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A9E96F9D-EC41-4AA9-86A8-2E211B8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43381" y="344788"/>
            <a:ext cx="1125823" cy="166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6F4972B8-69A1-437E-8F57-98269EDFDB81}"/>
              </a:ext>
            </a:extLst>
          </p:cNvPr>
          <p:cNvSpPr txBox="1"/>
          <p:nvPr/>
        </p:nvSpPr>
        <p:spPr>
          <a:xfrm flipH="1">
            <a:off x="4043361" y="1042675"/>
            <a:ext cx="82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Frozen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89077AA-2BFC-4901-9A37-76BA262CEC71}"/>
              </a:ext>
            </a:extLst>
          </p:cNvPr>
          <p:cNvSpPr txBox="1"/>
          <p:nvPr/>
        </p:nvSpPr>
        <p:spPr>
          <a:xfrm flipH="1">
            <a:off x="2853637" y="2104245"/>
            <a:ext cx="141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Livvy</a:t>
            </a:r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Stubenrauch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E9E1384-304E-4EA9-9523-EE07E6D9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67356" y="360269"/>
            <a:ext cx="1125823" cy="166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6C2209D5-D02F-4A92-A91B-E493FB455B61}"/>
              </a:ext>
            </a:extLst>
          </p:cNvPr>
          <p:cNvSpPr txBox="1"/>
          <p:nvPr/>
        </p:nvSpPr>
        <p:spPr>
          <a:xfrm flipH="1">
            <a:off x="6044905" y="934954"/>
            <a:ext cx="759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Zootopia</a:t>
            </a:r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C767E0-806E-46AE-8241-9F80E19CE60A}"/>
              </a:ext>
            </a:extLst>
          </p:cNvPr>
          <p:cNvSpPr txBox="1"/>
          <p:nvPr/>
        </p:nvSpPr>
        <p:spPr>
          <a:xfrm flipH="1">
            <a:off x="4951610" y="2104704"/>
            <a:ext cx="144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Maurice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Lamarche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4342353-E69D-42AB-AFF5-975CDE4E9900}"/>
              </a:ext>
            </a:extLst>
          </p:cNvPr>
          <p:cNvSpPr txBox="1"/>
          <p:nvPr/>
        </p:nvSpPr>
        <p:spPr>
          <a:xfrm flipH="1">
            <a:off x="8169852" y="842713"/>
            <a:ext cx="1117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Toy</a:t>
            </a:r>
            <a:r>
              <a:rPr lang="zh-CN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</a:p>
          <a:p>
            <a:r>
              <a:rPr lang="zh-CN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C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Cars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32F2B2E-9D84-4E43-9FBA-A79E9E6C3065}"/>
              </a:ext>
            </a:extLst>
          </p:cNvPr>
          <p:cNvSpPr txBox="1"/>
          <p:nvPr/>
        </p:nvSpPr>
        <p:spPr>
          <a:xfrm flipH="1">
            <a:off x="6830316" y="2167249"/>
            <a:ext cx="144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Ratzenberger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607A216C-BB87-4043-A2B4-A1DF1A879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81"/>
          <a:stretch/>
        </p:blipFill>
        <p:spPr>
          <a:xfrm flipH="1">
            <a:off x="6798308" y="468539"/>
            <a:ext cx="1266447" cy="166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5D76CD33-A298-4AD9-A945-ADB7EDDF11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80"/>
          <a:stretch/>
        </p:blipFill>
        <p:spPr>
          <a:xfrm flipH="1">
            <a:off x="3482768" y="2649889"/>
            <a:ext cx="1229439" cy="17703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467A0A2A-42D1-4C76-A567-A5C11E926972}"/>
              </a:ext>
            </a:extLst>
          </p:cNvPr>
          <p:cNvSpPr txBox="1"/>
          <p:nvPr/>
        </p:nvSpPr>
        <p:spPr>
          <a:xfrm flipH="1">
            <a:off x="4822749" y="3148239"/>
            <a:ext cx="134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Rings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6860CA29-C002-4AEA-B037-1A1EF5FBB87B}"/>
              </a:ext>
            </a:extLst>
          </p:cNvPr>
          <p:cNvSpPr txBox="1"/>
          <p:nvPr/>
        </p:nvSpPr>
        <p:spPr>
          <a:xfrm flipH="1">
            <a:off x="3562837" y="4447489"/>
            <a:ext cx="1078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Billy Boyd</a:t>
            </a: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7994A740-B285-472A-BBF7-324FC4C8F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044905" y="2740033"/>
            <a:ext cx="1331039" cy="1770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17">
            <a:extLst>
              <a:ext uri="{FF2B5EF4-FFF2-40B4-BE49-F238E27FC236}">
                <a16:creationId xmlns:a16="http://schemas.microsoft.com/office/drawing/2014/main" id="{86DE2C1D-F222-4B5F-B06A-C91EDD3A70CD}"/>
              </a:ext>
            </a:extLst>
          </p:cNvPr>
          <p:cNvSpPr txBox="1"/>
          <p:nvPr/>
        </p:nvSpPr>
        <p:spPr>
          <a:xfrm flipH="1">
            <a:off x="7504905" y="3048155"/>
            <a:ext cx="1555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Rings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Pirates of Caribbean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5BA68015-3794-49C8-93AB-D565FEF67D57}"/>
              </a:ext>
            </a:extLst>
          </p:cNvPr>
          <p:cNvSpPr txBox="1"/>
          <p:nvPr/>
        </p:nvSpPr>
        <p:spPr>
          <a:xfrm flipH="1">
            <a:off x="6058386" y="4556500"/>
            <a:ext cx="1543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Orlando Bloom</a:t>
            </a:r>
          </a:p>
        </p:txBody>
      </p:sp>
    </p:spTree>
    <p:extLst>
      <p:ext uri="{BB962C8B-B14F-4D97-AF65-F5344CB8AC3E}">
        <p14:creationId xmlns:p14="http://schemas.microsoft.com/office/powerpoint/2010/main" val="211222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  <p:bldP spid="17" grpId="0"/>
      <p:bldP spid="20" grpId="0"/>
      <p:bldP spid="21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</a:t>
            </a:r>
            <a:r>
              <a:rPr lang="en-US" altLang="zh-CN" dirty="0"/>
              <a:t>ctors </a:t>
            </a:r>
            <a:r>
              <a:rPr lang="en" dirty="0"/>
              <a:t>Map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There are two clusters of actors who have high coefficients on both gross and IMDb score.</a:t>
            </a:r>
          </a:p>
          <a:p>
            <a:pPr lvl="0">
              <a:buNone/>
            </a:pPr>
            <a:endParaRPr lang="en-US" dirty="0"/>
          </a:p>
          <a:p>
            <a:pPr marL="171450" indent="-171450"/>
            <a:r>
              <a:rPr lang="en-US" dirty="0"/>
              <a:t>The first cluster is really outstanding that there is obvious blank from the second cluster.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920C5AA-E82F-478D-B060-94C980B8A4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r="8015" b="3084"/>
          <a:stretch/>
        </p:blipFill>
        <p:spPr>
          <a:xfrm>
            <a:off x="3411949" y="381698"/>
            <a:ext cx="4794112" cy="4307625"/>
          </a:xfrm>
          <a:prstGeom prst="rect">
            <a:avLst/>
          </a:prstGeom>
        </p:spPr>
      </p:pic>
      <p:sp>
        <p:nvSpPr>
          <p:cNvPr id="14" name="Frame 5">
            <a:extLst>
              <a:ext uri="{FF2B5EF4-FFF2-40B4-BE49-F238E27FC236}">
                <a16:creationId xmlns:a16="http://schemas.microsoft.com/office/drawing/2014/main" id="{E52357E2-6640-4D32-9045-736FE7C525CD}"/>
              </a:ext>
            </a:extLst>
          </p:cNvPr>
          <p:cNvSpPr/>
          <p:nvPr/>
        </p:nvSpPr>
        <p:spPr>
          <a:xfrm>
            <a:off x="5149855" y="1890486"/>
            <a:ext cx="1807436" cy="1043343"/>
          </a:xfrm>
          <a:prstGeom prst="frame">
            <a:avLst>
              <a:gd name="adj1" fmla="val 461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6">
            <a:extLst>
              <a:ext uri="{FF2B5EF4-FFF2-40B4-BE49-F238E27FC236}">
                <a16:creationId xmlns:a16="http://schemas.microsoft.com/office/drawing/2014/main" id="{E8BE849C-1CF7-438C-B96E-CCB8A1BCD2A8}"/>
              </a:ext>
            </a:extLst>
          </p:cNvPr>
          <p:cNvSpPr/>
          <p:nvPr/>
        </p:nvSpPr>
        <p:spPr>
          <a:xfrm>
            <a:off x="6159674" y="665097"/>
            <a:ext cx="1687600" cy="1122821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9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ACTORS WHO HAVE HIGH IMDb SCORE AND HIGH GROSS</a:t>
            </a:r>
            <a:br>
              <a:rPr lang="en-US" dirty="0"/>
            </a:br>
            <a:endParaRPr lang="en-US" dirty="0"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522ED283-3D59-4C10-98A2-5D1B9CE53D6C}"/>
              </a:ext>
            </a:extLst>
          </p:cNvPr>
          <p:cNvSpPr txBox="1"/>
          <p:nvPr/>
        </p:nvSpPr>
        <p:spPr>
          <a:xfrm>
            <a:off x="4041271" y="940400"/>
            <a:ext cx="982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Hunger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Games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7BF81AEA-98CA-478E-AD50-B604D94AD76A}"/>
              </a:ext>
            </a:extLst>
          </p:cNvPr>
          <p:cNvSpPr txBox="1"/>
          <p:nvPr/>
        </p:nvSpPr>
        <p:spPr>
          <a:xfrm>
            <a:off x="2889679" y="2134981"/>
            <a:ext cx="15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Jennifer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Lawrance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865AD824-14A7-4317-8AD5-25B3729122DA}"/>
              </a:ext>
            </a:extLst>
          </p:cNvPr>
          <p:cNvSpPr txBox="1"/>
          <p:nvPr/>
        </p:nvSpPr>
        <p:spPr>
          <a:xfrm>
            <a:off x="6186007" y="940400"/>
            <a:ext cx="88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Iron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4996B3E-43F7-4FD2-B052-56A99EDDB71C}"/>
              </a:ext>
            </a:extLst>
          </p:cNvPr>
          <p:cNvSpPr txBox="1"/>
          <p:nvPr/>
        </p:nvSpPr>
        <p:spPr>
          <a:xfrm>
            <a:off x="4909702" y="2116361"/>
            <a:ext cx="1589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Downey Jr.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24783797-373E-4D9C-AEA3-1F8D46172BAE}"/>
              </a:ext>
            </a:extLst>
          </p:cNvPr>
          <p:cNvSpPr txBox="1"/>
          <p:nvPr/>
        </p:nvSpPr>
        <p:spPr>
          <a:xfrm>
            <a:off x="7236430" y="3212392"/>
            <a:ext cx="2137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Bird Man</a:t>
            </a:r>
          </a:p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Amazing Spider-Man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8FABD772-B9B0-4D01-B652-4AB931B4D819}"/>
              </a:ext>
            </a:extLst>
          </p:cNvPr>
          <p:cNvSpPr txBox="1"/>
          <p:nvPr/>
        </p:nvSpPr>
        <p:spPr>
          <a:xfrm>
            <a:off x="6078194" y="4498594"/>
            <a:ext cx="124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Emma Stone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9515232D-EB2E-4619-B815-D324B9AFC950}"/>
              </a:ext>
            </a:extLst>
          </p:cNvPr>
          <p:cNvSpPr txBox="1"/>
          <p:nvPr/>
        </p:nvSpPr>
        <p:spPr>
          <a:xfrm>
            <a:off x="4909702" y="3002847"/>
            <a:ext cx="11034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  <a:endParaRPr lang="en-US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Rises</a:t>
            </a:r>
            <a:endParaRPr lang="en-US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B58F9E6E-A8EE-4A48-89FE-33230F310583}"/>
              </a:ext>
            </a:extLst>
          </p:cNvPr>
          <p:cNvSpPr txBox="1"/>
          <p:nvPr/>
        </p:nvSpPr>
        <p:spPr>
          <a:xfrm>
            <a:off x="3665060" y="4496746"/>
            <a:ext cx="1582660" cy="31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Christian Bale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8F13737A-6F27-4578-8EB6-9A1186FD7137}"/>
              </a:ext>
            </a:extLst>
          </p:cNvPr>
          <p:cNvSpPr txBox="1"/>
          <p:nvPr/>
        </p:nvSpPr>
        <p:spPr>
          <a:xfrm>
            <a:off x="7001112" y="2141634"/>
            <a:ext cx="109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Scarlett Johansson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9DEC3CAC-8694-4141-852F-BB5FDEA1EAD3}"/>
              </a:ext>
            </a:extLst>
          </p:cNvPr>
          <p:cNvSpPr txBox="1"/>
          <p:nvPr/>
        </p:nvSpPr>
        <p:spPr>
          <a:xfrm>
            <a:off x="8117010" y="724956"/>
            <a:ext cx="1207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Captain American</a:t>
            </a:r>
          </a:p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Avengers:</a:t>
            </a:r>
          </a:p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Age of Ultron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9A02C9C9-C25E-409C-9CCB-D6541906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863" y="378518"/>
            <a:ext cx="1111846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8B3EC3F6-C58F-464B-83CD-BE6AF345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21" y="378517"/>
            <a:ext cx="1111846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20">
            <a:extLst>
              <a:ext uri="{FF2B5EF4-FFF2-40B4-BE49-F238E27FC236}">
                <a16:creationId xmlns:a16="http://schemas.microsoft.com/office/drawing/2014/main" id="{018F5BF7-B336-4FDC-928E-CB18C7C0F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643" y="417121"/>
            <a:ext cx="1111846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23">
            <a:extLst>
              <a:ext uri="{FF2B5EF4-FFF2-40B4-BE49-F238E27FC236}">
                <a16:creationId xmlns:a16="http://schemas.microsoft.com/office/drawing/2014/main" id="{4DFE58B5-D61A-41BB-BA3E-92ED50673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194" y="2690127"/>
            <a:ext cx="1096893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Picture 24">
            <a:extLst>
              <a:ext uri="{FF2B5EF4-FFF2-40B4-BE49-F238E27FC236}">
                <a16:creationId xmlns:a16="http://schemas.microsoft.com/office/drawing/2014/main" id="{A226D2C0-830E-4769-937C-F4ECC7020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272" y="2707277"/>
            <a:ext cx="1103482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003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25505" y="575500"/>
            <a:ext cx="2348753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CONCLUSION</a:t>
            </a:r>
            <a:endParaRPr lang="en" dirty="0"/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960584" y="1232238"/>
            <a:ext cx="5596200" cy="266752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Budget is a vital factor leading to a blockbuster.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Facebook likes do not show obvious impact on IMDb score or gross profit.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Animation is the most outstanding genre with high IMDb score and gross.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Directors have strong impact on gross and IMDb score and those contribute to high gross can be identified.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25505" y="575500"/>
            <a:ext cx="2348753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LIMITATIONS</a:t>
            </a:r>
            <a:endParaRPr lang="en" dirty="0"/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3044255" y="939391"/>
            <a:ext cx="5596200" cy="266752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Gross is estimated data from IMDb, excluding foreign gross profit.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In our dataset, there are no variables evaluating movie marketing.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IMDb score is a more subjective variable compared with gross and the relationship in between is difficult to determine and analyze.</a:t>
            </a:r>
          </a:p>
        </p:txBody>
      </p:sp>
    </p:spTree>
    <p:extLst>
      <p:ext uri="{BB962C8B-B14F-4D97-AF65-F5344CB8AC3E}">
        <p14:creationId xmlns:p14="http://schemas.microsoft.com/office/powerpoint/2010/main" val="422875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29</a:t>
            </a:fld>
            <a:endParaRPr lang="en">
              <a:solidFill>
                <a:srgbClr val="CCCCCC"/>
              </a:solidFill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02968" y="581250"/>
            <a:ext cx="2460938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PROGRAM </a:t>
            </a:r>
            <a:br>
              <a:rPr lang="en-US" dirty="0"/>
            </a:br>
            <a:r>
              <a:rPr lang="en-US" dirty="0"/>
              <a:t>IMPROVMENTS</a:t>
            </a:r>
            <a:endParaRPr lang="en" dirty="0"/>
          </a:p>
        </p:txBody>
      </p:sp>
      <p:sp>
        <p:nvSpPr>
          <p:cNvPr id="345" name="Shape 345"/>
          <p:cNvSpPr txBox="1">
            <a:spLocks noGrp="1"/>
          </p:cNvSpPr>
          <p:nvPr>
            <p:ph type="ctrTitle" idx="4294967295"/>
          </p:nvPr>
        </p:nvSpPr>
        <p:spPr>
          <a:xfrm>
            <a:off x="3400100" y="545955"/>
            <a:ext cx="5058000" cy="1268700"/>
          </a:xfrm>
          <a:prstGeom prst="rect">
            <a:avLst/>
          </a:prstGeom>
          <a:solidFill>
            <a:srgbClr val="FFA400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dirty="0"/>
              <a:t>Use worldwide gross profit </a:t>
            </a:r>
            <a:br>
              <a:rPr lang="en-US" sz="1800" b="1" dirty="0"/>
            </a:br>
            <a:r>
              <a:rPr lang="en-US" sz="1800" b="1" dirty="0"/>
              <a:t>as dependent variable for</a:t>
            </a:r>
            <a:br>
              <a:rPr lang="en-US" sz="1800" b="1" dirty="0"/>
            </a:br>
            <a:r>
              <a:rPr lang="en-US" sz="1800" b="1" dirty="0"/>
              <a:t>further </a:t>
            </a:r>
            <a:r>
              <a:rPr lang="en-US" sz="2000" b="1" dirty="0"/>
              <a:t>analysis.</a:t>
            </a:r>
            <a:endParaRPr lang="en-US" sz="3600" b="1" dirty="0"/>
          </a:p>
        </p:txBody>
      </p:sp>
      <p:sp>
        <p:nvSpPr>
          <p:cNvPr id="346" name="Shape 346"/>
          <p:cNvSpPr txBox="1">
            <a:spLocks noGrp="1"/>
          </p:cNvSpPr>
          <p:nvPr>
            <p:ph type="ctrTitle" idx="4294967295"/>
          </p:nvPr>
        </p:nvSpPr>
        <p:spPr>
          <a:xfrm>
            <a:off x="3400100" y="1902136"/>
            <a:ext cx="5058000" cy="1268700"/>
          </a:xfrm>
          <a:prstGeom prst="rect">
            <a:avLst/>
          </a:prstGeom>
          <a:solidFill>
            <a:srgbClr val="F67031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dirty="0"/>
              <a:t>Identify and involve variables </a:t>
            </a:r>
            <a:br>
              <a:rPr lang="en-US" sz="1800" b="1" dirty="0"/>
            </a:br>
            <a:r>
              <a:rPr lang="en-US" sz="1800" b="1" dirty="0"/>
              <a:t>relating marketing into analysis.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ctrTitle" idx="4294967295"/>
          </p:nvPr>
        </p:nvSpPr>
        <p:spPr>
          <a:xfrm>
            <a:off x="3400100" y="3258327"/>
            <a:ext cx="5058000" cy="1268700"/>
          </a:xfrm>
          <a:prstGeom prst="rect">
            <a:avLst/>
          </a:prstGeom>
          <a:solidFill>
            <a:srgbClr val="ED0036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800" b="1" dirty="0"/>
              <a:t>Further analyze how people </a:t>
            </a:r>
            <a:br>
              <a:rPr lang="en-US" sz="1800" b="1" dirty="0"/>
            </a:br>
            <a:r>
              <a:rPr lang="en-US" sz="1800" b="1" dirty="0"/>
              <a:t>decide on whether or not to </a:t>
            </a:r>
            <a:br>
              <a:rPr lang="en-US" sz="1800" b="1" dirty="0"/>
            </a:br>
            <a:r>
              <a:rPr lang="en-US" sz="1800" b="1" dirty="0"/>
              <a:t>watch a movie in theater .</a:t>
            </a:r>
          </a:p>
        </p:txBody>
      </p:sp>
      <p:sp>
        <p:nvSpPr>
          <p:cNvPr id="348" name="Shape 348"/>
          <p:cNvSpPr/>
          <p:nvPr/>
        </p:nvSpPr>
        <p:spPr>
          <a:xfrm>
            <a:off x="7479934" y="3539460"/>
            <a:ext cx="539172" cy="568452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352" name="Shape 352"/>
          <p:cNvGrpSpPr/>
          <p:nvPr/>
        </p:nvGrpSpPr>
        <p:grpSpPr>
          <a:xfrm>
            <a:off x="7415332" y="940852"/>
            <a:ext cx="668351" cy="513322"/>
            <a:chOff x="568950" y="3686775"/>
            <a:chExt cx="472500" cy="362900"/>
          </a:xfrm>
        </p:grpSpPr>
        <p:sp>
          <p:nvSpPr>
            <p:cNvPr id="353" name="Shape 35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" name="Shape 678">
            <a:extLst>
              <a:ext uri="{FF2B5EF4-FFF2-40B4-BE49-F238E27FC236}">
                <a16:creationId xmlns:a16="http://schemas.microsoft.com/office/drawing/2014/main" id="{A677BEAD-5506-46C7-A6C1-E61F4F2F127B}"/>
              </a:ext>
            </a:extLst>
          </p:cNvPr>
          <p:cNvGrpSpPr/>
          <p:nvPr/>
        </p:nvGrpSpPr>
        <p:grpSpPr>
          <a:xfrm>
            <a:off x="7333897" y="2275028"/>
            <a:ext cx="669259" cy="522916"/>
            <a:chOff x="1923075" y="3694075"/>
            <a:chExt cx="437200" cy="341600"/>
          </a:xfrm>
        </p:grpSpPr>
        <p:sp>
          <p:nvSpPr>
            <p:cNvPr id="16" name="Shape 679">
              <a:extLst>
                <a:ext uri="{FF2B5EF4-FFF2-40B4-BE49-F238E27FC236}">
                  <a16:creationId xmlns:a16="http://schemas.microsoft.com/office/drawing/2014/main" id="{69D1EA73-BF62-458B-B8B9-6B295A2D22F1}"/>
                </a:ext>
              </a:extLst>
            </p:cNvPr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80">
              <a:extLst>
                <a:ext uri="{FF2B5EF4-FFF2-40B4-BE49-F238E27FC236}">
                  <a16:creationId xmlns:a16="http://schemas.microsoft.com/office/drawing/2014/main" id="{F93B4119-2081-429F-BCEF-8F39720403BC}"/>
                </a:ext>
              </a:extLst>
            </p:cNvPr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81">
              <a:extLst>
                <a:ext uri="{FF2B5EF4-FFF2-40B4-BE49-F238E27FC236}">
                  <a16:creationId xmlns:a16="http://schemas.microsoft.com/office/drawing/2014/main" id="{14F8C8C9-71B7-4FBA-B9AF-F03073B1E901}"/>
                </a:ext>
              </a:extLst>
            </p:cNvPr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82">
              <a:extLst>
                <a:ext uri="{FF2B5EF4-FFF2-40B4-BE49-F238E27FC236}">
                  <a16:creationId xmlns:a16="http://schemas.microsoft.com/office/drawing/2014/main" id="{7EE1701F-D210-4DA8-84FF-6264D047BF4C}"/>
                </a:ext>
              </a:extLst>
            </p:cNvPr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83">
              <a:extLst>
                <a:ext uri="{FF2B5EF4-FFF2-40B4-BE49-F238E27FC236}">
                  <a16:creationId xmlns:a16="http://schemas.microsoft.com/office/drawing/2014/main" id="{5527C139-BAFC-438D-A7B4-63C89893B985}"/>
                </a:ext>
              </a:extLst>
            </p:cNvPr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84">
              <a:extLst>
                <a:ext uri="{FF2B5EF4-FFF2-40B4-BE49-F238E27FC236}">
                  <a16:creationId xmlns:a16="http://schemas.microsoft.com/office/drawing/2014/main" id="{E4E69B16-5B3E-4822-8393-74C1F9014FC8}"/>
                </a:ext>
              </a:extLst>
            </p:cNvPr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85">
              <a:extLst>
                <a:ext uri="{FF2B5EF4-FFF2-40B4-BE49-F238E27FC236}">
                  <a16:creationId xmlns:a16="http://schemas.microsoft.com/office/drawing/2014/main" id="{F62C9058-E76E-4FE3-B2E6-FD633E4EDDA4}"/>
                </a:ext>
              </a:extLst>
            </p:cNvPr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686">
              <a:extLst>
                <a:ext uri="{FF2B5EF4-FFF2-40B4-BE49-F238E27FC236}">
                  <a16:creationId xmlns:a16="http://schemas.microsoft.com/office/drawing/2014/main" id="{E877D3E4-97BC-483F-9231-643F6BBDB0C0}"/>
                </a:ext>
              </a:extLst>
            </p:cNvPr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687">
              <a:extLst>
                <a:ext uri="{FF2B5EF4-FFF2-40B4-BE49-F238E27FC236}">
                  <a16:creationId xmlns:a16="http://schemas.microsoft.com/office/drawing/2014/main" id="{76A87F1C-3DCD-4BDB-84AE-171C30CBFF18}"/>
                </a:ext>
              </a:extLst>
            </p:cNvPr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Contents</a:t>
            </a:r>
            <a:endParaRPr lang="en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624116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SzPts val="1800"/>
              <a:buAutoNum type="arabicPeriod"/>
            </a:pPr>
            <a:r>
              <a:rPr lang="en-US" dirty="0"/>
              <a:t>Data Preparation and Assumptions</a:t>
            </a:r>
            <a:endParaRPr lang="en" dirty="0"/>
          </a:p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SzPts val="1800"/>
              <a:buAutoNum type="arabicPeriod"/>
            </a:pPr>
            <a:r>
              <a:rPr lang="en" dirty="0"/>
              <a:t>Individual </a:t>
            </a:r>
            <a:r>
              <a:rPr lang="en-US" dirty="0"/>
              <a:t>Analysis</a:t>
            </a:r>
            <a:endParaRPr lang="en" dirty="0"/>
          </a:p>
          <a:p>
            <a:pPr marL="914400" lvl="1" indent="-317500" rtl="0">
              <a:spcBef>
                <a:spcPts val="0"/>
              </a:spcBef>
              <a:spcAft>
                <a:spcPts val="1000"/>
              </a:spcAft>
              <a:buSzPts val="1400"/>
              <a:buAutoNum type="alphaLcPeriod"/>
            </a:pPr>
            <a:r>
              <a:rPr lang="en-US" dirty="0"/>
              <a:t>Analysis into IMDb score</a:t>
            </a:r>
          </a:p>
          <a:p>
            <a:pPr marL="914400" lvl="1" indent="-317500" rtl="0">
              <a:spcBef>
                <a:spcPts val="0"/>
              </a:spcBef>
              <a:spcAft>
                <a:spcPts val="1000"/>
              </a:spcAft>
              <a:buSzPts val="1400"/>
              <a:buAutoNum type="alphaLcPeriod"/>
            </a:pPr>
            <a:r>
              <a:rPr lang="en-US" dirty="0"/>
              <a:t>Analysis into gross</a:t>
            </a:r>
            <a:endParaRPr lang="en" dirty="0"/>
          </a:p>
          <a:p>
            <a:pPr marL="457200" lvl="0" indent="-342900">
              <a:spcBef>
                <a:spcPts val="0"/>
              </a:spcBef>
              <a:spcAft>
                <a:spcPts val="1000"/>
              </a:spcAft>
              <a:buSzPts val="1800"/>
              <a:buAutoNum type="arabicPeriod"/>
            </a:pPr>
            <a:r>
              <a:rPr lang="en-US" dirty="0"/>
              <a:t>Comprehensive Analysis and Program Improvements</a:t>
            </a:r>
            <a:endParaRPr lang="en" dirty="0"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646550" y="1684700"/>
            <a:ext cx="3246900" cy="21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This is </a:t>
            </a:r>
            <a:r>
              <a:rPr lang="en-US" dirty="0"/>
              <a:t>what you will hear from our presentation on the following 9 minutes.</a:t>
            </a:r>
            <a:endParaRPr lang="e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2286000" ty="0" sx="50000" sy="50000" flip="none" algn="tl"/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511425" y="1549400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 very much for your time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511425" y="2572500"/>
            <a:ext cx="3517200" cy="178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Q&amp;A TIME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>
              <a:buNone/>
            </a:pPr>
            <a:r>
              <a:rPr lang="en-US" dirty="0" err="1"/>
              <a:t>Github</a:t>
            </a:r>
            <a:r>
              <a:rPr lang="en-US" dirty="0"/>
              <a:t> link: </a:t>
            </a:r>
            <a:r>
              <a:rPr lang="en-US" dirty="0">
                <a:hlinkClick r:id="rId4"/>
              </a:rPr>
              <a:t>https://github.com/libbyYOU/IMDb-5000-movie-project </a:t>
            </a:r>
            <a:endParaRPr lang="en-US" dirty="0"/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Contributors: </a:t>
            </a:r>
            <a:r>
              <a:rPr lang="en-US" dirty="0" err="1"/>
              <a:t>Zhuoqun</a:t>
            </a:r>
            <a:r>
              <a:rPr lang="en-US" dirty="0"/>
              <a:t> Sheng</a:t>
            </a:r>
          </a:p>
          <a:p>
            <a:pPr lvl="0">
              <a:buNone/>
            </a:pPr>
            <a:r>
              <a:rPr lang="en-US" dirty="0"/>
              <a:t>                        He You</a:t>
            </a:r>
            <a:endParaRPr lang="en" dirty="0"/>
          </a:p>
        </p:txBody>
      </p:sp>
      <p:grpSp>
        <p:nvGrpSpPr>
          <p:cNvPr id="474" name="Shape 474"/>
          <p:cNvGrpSpPr/>
          <p:nvPr/>
        </p:nvGrpSpPr>
        <p:grpSpPr>
          <a:xfrm>
            <a:off x="628402" y="1039422"/>
            <a:ext cx="542234" cy="510157"/>
            <a:chOff x="5972700" y="2330200"/>
            <a:chExt cx="411625" cy="387275"/>
          </a:xfrm>
        </p:grpSpPr>
        <p:sp>
          <p:nvSpPr>
            <p:cNvPr id="475" name="Shape 47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DATA PREPARATION AND ASSUMPTIONS</a:t>
            </a:r>
            <a:endParaRPr lang="en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Clean this dirty data</a:t>
            </a: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WE GET OUR DATASET FROM</a:t>
            </a:r>
            <a:br>
              <a:rPr lang="en-US" dirty="0"/>
            </a:br>
            <a:endParaRPr lang="en" dirty="0"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075038" y="941856"/>
            <a:ext cx="5596200" cy="276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600" dirty="0"/>
              <a:t>IMDb data for 5000 movies was exported from Kaggle.com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en-US" sz="1600" dirty="0"/>
              <a:t>2589 unique, post-2000 U.S. movie titles were analyzed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buNone/>
            </a:pPr>
            <a:r>
              <a:rPr lang="en-US" sz="1600" dirty="0"/>
              <a:t>Assumptions</a:t>
            </a:r>
          </a:p>
          <a:p>
            <a:pPr marL="171450" indent="-171450"/>
            <a:r>
              <a:rPr lang="en-US" sz="1600" dirty="0"/>
              <a:t>Gross reflects popularity in movie market</a:t>
            </a:r>
          </a:p>
          <a:p>
            <a:pPr marL="171450" indent="-171450"/>
            <a:r>
              <a:rPr lang="en-US" sz="1600" dirty="0"/>
              <a:t>IMDb score reflects public praise</a:t>
            </a:r>
          </a:p>
          <a:p>
            <a:pPr lvl="0" rtl="0">
              <a:spcBef>
                <a:spcPts val="0"/>
              </a:spcBef>
              <a:buNone/>
            </a:pPr>
            <a:endParaRPr lang="en" sz="1200" dirty="0"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1026" name="Picture 2" descr="相关图片">
            <a:extLst>
              <a:ext uri="{FF2B5EF4-FFF2-40B4-BE49-F238E27FC236}">
                <a16:creationId xmlns:a16="http://schemas.microsoft.com/office/drawing/2014/main" id="{8B85DE99-3E33-44A5-8D88-CD7438FC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03" y="2076425"/>
            <a:ext cx="2067593" cy="9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71B1B1C-0ABF-4FDC-A82A-5103523B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37" y="-103918"/>
            <a:ext cx="3517200" cy="973500"/>
          </a:xfrm>
        </p:spPr>
        <p:txBody>
          <a:bodyPr/>
          <a:lstStyle/>
          <a:p>
            <a:r>
              <a:rPr lang="en-US" dirty="0"/>
              <a:t>Dependent Variables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DC88C0-F4F1-4B2C-B74E-A1B13AEB79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C71E1E2-F03E-4A62-90E1-16903ED52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637" y="836517"/>
            <a:ext cx="3517200" cy="4182292"/>
          </a:xfrm>
        </p:spPr>
        <p:txBody>
          <a:bodyPr/>
          <a:lstStyle/>
          <a:p>
            <a:r>
              <a:rPr lang="en-US" sz="2000" b="1" dirty="0"/>
              <a:t>1.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2. </a:t>
            </a:r>
            <a:r>
              <a:rPr lang="en-US" sz="2000" b="1" dirty="0">
                <a:solidFill>
                  <a:srgbClr val="F67031"/>
                </a:solidFill>
              </a:rPr>
              <a:t>GROSS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DCE64FB-01DE-47DF-B129-0B56A14E2C41}"/>
              </a:ext>
            </a:extLst>
          </p:cNvPr>
          <p:cNvGrpSpPr/>
          <p:nvPr/>
        </p:nvGrpSpPr>
        <p:grpSpPr>
          <a:xfrm>
            <a:off x="677833" y="836517"/>
            <a:ext cx="3054627" cy="2655539"/>
            <a:chOff x="3202564" y="2556011"/>
            <a:chExt cx="3054627" cy="2655539"/>
          </a:xfrm>
        </p:grpSpPr>
        <p:sp>
          <p:nvSpPr>
            <p:cNvPr id="9" name="Shape 153">
              <a:extLst>
                <a:ext uri="{FF2B5EF4-FFF2-40B4-BE49-F238E27FC236}">
                  <a16:creationId xmlns:a16="http://schemas.microsoft.com/office/drawing/2014/main" id="{B7AF4CCB-67C5-4130-BA59-B7DF1F6CA699}"/>
                </a:ext>
              </a:extLst>
            </p:cNvPr>
            <p:cNvSpPr/>
            <p:nvPr/>
          </p:nvSpPr>
          <p:spPr>
            <a:xfrm>
              <a:off x="4957078" y="2556011"/>
              <a:ext cx="1300113" cy="1300113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IMDb Score = 1</a:t>
              </a:r>
              <a:endParaRPr lang="en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" name="Shape 154">
              <a:extLst>
                <a:ext uri="{FF2B5EF4-FFF2-40B4-BE49-F238E27FC236}">
                  <a16:creationId xmlns:a16="http://schemas.microsoft.com/office/drawing/2014/main" id="{87D8161D-071C-4BD0-AC77-C65E425A8AD1}"/>
                </a:ext>
              </a:extLst>
            </p:cNvPr>
            <p:cNvSpPr/>
            <p:nvPr/>
          </p:nvSpPr>
          <p:spPr>
            <a:xfrm>
              <a:off x="4938846" y="3901449"/>
              <a:ext cx="1310101" cy="1310101"/>
            </a:xfrm>
            <a:prstGeom prst="ellipse">
              <a:avLst/>
            </a:prstGeom>
            <a:solidFill>
              <a:srgbClr val="FFA4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IMDb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Score = 0</a:t>
              </a:r>
              <a:endParaRPr lang="en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7A2EB49-C1C1-488A-B8A8-C541878B93AB}"/>
                </a:ext>
              </a:extLst>
            </p:cNvPr>
            <p:cNvGrpSpPr/>
            <p:nvPr/>
          </p:nvGrpSpPr>
          <p:grpSpPr>
            <a:xfrm>
              <a:off x="3202564" y="3071049"/>
              <a:ext cx="2029259" cy="1660800"/>
              <a:chOff x="5031488" y="3016175"/>
              <a:chExt cx="2029259" cy="1660800"/>
            </a:xfrm>
          </p:grpSpPr>
          <p:sp>
            <p:nvSpPr>
              <p:cNvPr id="12" name="Shape 152">
                <a:extLst>
                  <a:ext uri="{FF2B5EF4-FFF2-40B4-BE49-F238E27FC236}">
                    <a16:creationId xmlns:a16="http://schemas.microsoft.com/office/drawing/2014/main" id="{71EC931C-208E-4166-9B9C-465F2A732969}"/>
                  </a:ext>
                </a:extLst>
              </p:cNvPr>
              <p:cNvSpPr/>
              <p:nvPr/>
            </p:nvSpPr>
            <p:spPr>
              <a:xfrm>
                <a:off x="5031488" y="3016175"/>
                <a:ext cx="1660800" cy="1660800"/>
              </a:xfrm>
              <a:prstGeom prst="ellipse">
                <a:avLst/>
              </a:prstGeom>
              <a:solidFill>
                <a:srgbClr val="F6703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:r>
                  <a:rPr lang="en-US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IMDb</a:t>
                </a:r>
                <a:r>
                  <a:rPr lang="zh-CN" altLang="en-US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 </a:t>
                </a:r>
                <a:r>
                  <a:rPr lang="en-US" altLang="zh-CN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Score &gt;= 7.0?</a:t>
                </a:r>
                <a:endParaRPr lang="en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cxnSp>
            <p:nvCxnSpPr>
              <p:cNvPr id="13" name="Shape 155">
                <a:extLst>
                  <a:ext uri="{FF2B5EF4-FFF2-40B4-BE49-F238E27FC236}">
                    <a16:creationId xmlns:a16="http://schemas.microsoft.com/office/drawing/2014/main" id="{C33E6269-4952-417B-9F7D-70B550B1D9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1837" y="3240372"/>
                <a:ext cx="556173" cy="34244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oval" w="med" len="med"/>
                <a:tailEnd type="triangle" w="med" len="med"/>
              </a:ln>
            </p:spPr>
          </p:cxnSp>
          <p:cxnSp>
            <p:nvCxnSpPr>
              <p:cNvPr id="14" name="Shape 156">
                <a:extLst>
                  <a:ext uri="{FF2B5EF4-FFF2-40B4-BE49-F238E27FC236}">
                    <a16:creationId xmlns:a16="http://schemas.microsoft.com/office/drawing/2014/main" id="{0D1A6735-8904-4A7E-B4CF-83B2A4F3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574" y="4142852"/>
                <a:ext cx="556173" cy="27036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oval" w="med" len="med"/>
                <a:tailEnd type="triangle" w="med" len="med"/>
              </a:ln>
            </p:spPr>
          </p:cxnSp>
        </p:grp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A2A2C39-6179-405C-8FC2-28F9D825BB7F}"/>
              </a:ext>
            </a:extLst>
          </p:cNvPr>
          <p:cNvSpPr/>
          <p:nvPr/>
        </p:nvSpPr>
        <p:spPr>
          <a:xfrm>
            <a:off x="971234" y="4115654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👍</a:t>
            </a:r>
            <a:endParaRPr lang="en-US" sz="4800" dirty="0">
              <a:solidFill>
                <a:srgbClr val="F67031"/>
              </a:solidFill>
            </a:endParaRPr>
          </a:p>
        </p:txBody>
      </p:sp>
      <p:sp>
        <p:nvSpPr>
          <p:cNvPr id="18" name="标题 5">
            <a:extLst>
              <a:ext uri="{FF2B5EF4-FFF2-40B4-BE49-F238E27FC236}">
                <a16:creationId xmlns:a16="http://schemas.microsoft.com/office/drawing/2014/main" id="{F7B482C2-3C1A-4B9C-A55E-CEA5C3A333F4}"/>
              </a:ext>
            </a:extLst>
          </p:cNvPr>
          <p:cNvSpPr txBox="1">
            <a:spLocks/>
          </p:cNvSpPr>
          <p:nvPr/>
        </p:nvSpPr>
        <p:spPr>
          <a:xfrm>
            <a:off x="5179323" y="-101315"/>
            <a:ext cx="3517200" cy="9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Independent Variables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8D062C9-9844-4C9C-AAD6-C392173D5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14625"/>
              </p:ext>
            </p:extLst>
          </p:nvPr>
        </p:nvGraphicFramePr>
        <p:xfrm>
          <a:off x="5611170" y="1058969"/>
          <a:ext cx="2568719" cy="3291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581706112"/>
                    </a:ext>
                  </a:extLst>
                </a:gridCol>
                <a:gridCol w="831359">
                  <a:extLst>
                    <a:ext uri="{9D8B030D-6E8A-4147-A177-3AD203B41FA5}">
                      <a16:colId xmlns:a16="http://schemas.microsoft.com/office/drawing/2014/main" val="404759438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Attribute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209944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Budget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006071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Druation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9330974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Movie Facebook Likes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5507418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Actor 1 Facebook Likes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1690209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Actor 2 Facebook Likes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5244886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Actor 3 Facebook Likes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231241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Cast Facebook Likes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4286077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Director Facebook Likes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6369766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Critics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36531522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Number of Voters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987047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Genre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322498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Plot keywords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3739201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Title year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8415363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Actor 1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499449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Actor 2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8455465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Actor 3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9905040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Director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681007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8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A22A5A-1611-45DE-8422-9BA50A7C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HOW WE DEAL WITH CATEGORICAL VARIABLES?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D89356-ECF9-45C9-A236-5B9108C95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8D8E53-3FB4-402B-8259-E5096171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05" y="1410578"/>
            <a:ext cx="1506629" cy="23108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FCB793-BB3A-4615-A21C-D2E05224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04" y="1493949"/>
            <a:ext cx="4218347" cy="207367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DB0DAD8-36B6-4AD1-BC06-AD0E54E6BE24}"/>
              </a:ext>
            </a:extLst>
          </p:cNvPr>
          <p:cNvSpPr/>
          <p:nvPr/>
        </p:nvSpPr>
        <p:spPr>
          <a:xfrm>
            <a:off x="3963286" y="2282780"/>
            <a:ext cx="1217428" cy="648586"/>
          </a:xfrm>
          <a:prstGeom prst="rightArrow">
            <a:avLst/>
          </a:prstGeom>
          <a:solidFill>
            <a:srgbClr val="F6703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3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ctrTitle" idx="4294967295"/>
          </p:nvPr>
        </p:nvSpPr>
        <p:spPr>
          <a:xfrm>
            <a:off x="515003" y="1991850"/>
            <a:ext cx="1383406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CN" sz="6000" b="1" dirty="0"/>
              <a:t>23</a:t>
            </a:r>
            <a:endParaRPr lang="en" sz="6000" b="1" dirty="0"/>
          </a:p>
        </p:txBody>
      </p:sp>
      <p:sp>
        <p:nvSpPr>
          <p:cNvPr id="331" name="Shape 331"/>
          <p:cNvSpPr txBox="1">
            <a:spLocks noGrp="1"/>
          </p:cNvSpPr>
          <p:nvPr>
            <p:ph type="subTitle" idx="4294967295"/>
          </p:nvPr>
        </p:nvSpPr>
        <p:spPr>
          <a:xfrm>
            <a:off x="737701" y="2899081"/>
            <a:ext cx="773806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G</a:t>
            </a:r>
            <a:r>
              <a:rPr lang="en-US" altLang="zh-CN" dirty="0">
                <a:solidFill>
                  <a:srgbClr val="FFFFFF"/>
                </a:solidFill>
              </a:rPr>
              <a:t>enres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grpSp>
        <p:nvGrpSpPr>
          <p:cNvPr id="333" name="Shape 333"/>
          <p:cNvGrpSpPr/>
          <p:nvPr/>
        </p:nvGrpSpPr>
        <p:grpSpPr>
          <a:xfrm>
            <a:off x="4193157" y="1338806"/>
            <a:ext cx="757693" cy="549894"/>
            <a:chOff x="3932350" y="3714775"/>
            <a:chExt cx="439650" cy="319075"/>
          </a:xfrm>
        </p:grpSpPr>
        <p:sp>
          <p:nvSpPr>
            <p:cNvPr id="334" name="Shape 334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" name="Shape 330">
            <a:extLst>
              <a:ext uri="{FF2B5EF4-FFF2-40B4-BE49-F238E27FC236}">
                <a16:creationId xmlns:a16="http://schemas.microsoft.com/office/drawing/2014/main" id="{1D2CF69B-D3CD-45CA-9DD0-2CCF84A76CA9}"/>
              </a:ext>
            </a:extLst>
          </p:cNvPr>
          <p:cNvSpPr txBox="1">
            <a:spLocks/>
          </p:cNvSpPr>
          <p:nvPr/>
        </p:nvSpPr>
        <p:spPr>
          <a:xfrm>
            <a:off x="1898408" y="2019358"/>
            <a:ext cx="2219459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altLang="zh-CN" sz="6000" b="1" dirty="0"/>
              <a:t>3,549</a:t>
            </a:r>
            <a:endParaRPr lang="en" sz="6000" b="1" dirty="0"/>
          </a:p>
        </p:txBody>
      </p:sp>
      <p:sp>
        <p:nvSpPr>
          <p:cNvPr id="12" name="Shape 330">
            <a:extLst>
              <a:ext uri="{FF2B5EF4-FFF2-40B4-BE49-F238E27FC236}">
                <a16:creationId xmlns:a16="http://schemas.microsoft.com/office/drawing/2014/main" id="{DBC75B24-0038-4103-A93A-24F2777A44DC}"/>
              </a:ext>
            </a:extLst>
          </p:cNvPr>
          <p:cNvSpPr txBox="1">
            <a:spLocks/>
          </p:cNvSpPr>
          <p:nvPr/>
        </p:nvSpPr>
        <p:spPr>
          <a:xfrm>
            <a:off x="4117867" y="2014031"/>
            <a:ext cx="2219459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altLang="zh-CN" sz="6000" b="1" dirty="0"/>
              <a:t>1,449</a:t>
            </a:r>
            <a:endParaRPr lang="en" sz="6000" b="1" dirty="0"/>
          </a:p>
        </p:txBody>
      </p:sp>
      <p:sp>
        <p:nvSpPr>
          <p:cNvPr id="13" name="Shape 330">
            <a:extLst>
              <a:ext uri="{FF2B5EF4-FFF2-40B4-BE49-F238E27FC236}">
                <a16:creationId xmlns:a16="http://schemas.microsoft.com/office/drawing/2014/main" id="{B4D184D0-BD5F-4C4F-B177-8663E828A3E7}"/>
              </a:ext>
            </a:extLst>
          </p:cNvPr>
          <p:cNvSpPr txBox="1">
            <a:spLocks/>
          </p:cNvSpPr>
          <p:nvPr/>
        </p:nvSpPr>
        <p:spPr>
          <a:xfrm>
            <a:off x="6337325" y="2022123"/>
            <a:ext cx="2219459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altLang="zh-CN" sz="6000" b="1" dirty="0"/>
              <a:t>5,253</a:t>
            </a:r>
            <a:endParaRPr lang="en" sz="6000" b="1" dirty="0"/>
          </a:p>
        </p:txBody>
      </p:sp>
      <p:sp>
        <p:nvSpPr>
          <p:cNvPr id="14" name="Shape 331">
            <a:extLst>
              <a:ext uri="{FF2B5EF4-FFF2-40B4-BE49-F238E27FC236}">
                <a16:creationId xmlns:a16="http://schemas.microsoft.com/office/drawing/2014/main" id="{458A706A-8638-4786-8D4A-92E0FF62F446}"/>
              </a:ext>
            </a:extLst>
          </p:cNvPr>
          <p:cNvSpPr txBox="1">
            <a:spLocks/>
          </p:cNvSpPr>
          <p:nvPr/>
        </p:nvSpPr>
        <p:spPr>
          <a:xfrm>
            <a:off x="2555769" y="2899081"/>
            <a:ext cx="773806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spcBef>
                <a:spcPts val="0"/>
              </a:spcBef>
              <a:buFont typeface="Nunito Sans"/>
              <a:buNone/>
            </a:pP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altLang="zh-CN" dirty="0">
                <a:solidFill>
                  <a:srgbClr val="FFFFFF"/>
                </a:solidFill>
              </a:rPr>
              <a:t>ctors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5" name="Shape 331">
            <a:extLst>
              <a:ext uri="{FF2B5EF4-FFF2-40B4-BE49-F238E27FC236}">
                <a16:creationId xmlns:a16="http://schemas.microsoft.com/office/drawing/2014/main" id="{F5B01463-7891-475C-A5A9-62B9D74FB496}"/>
              </a:ext>
            </a:extLst>
          </p:cNvPr>
          <p:cNvSpPr txBox="1">
            <a:spLocks/>
          </p:cNvSpPr>
          <p:nvPr/>
        </p:nvSpPr>
        <p:spPr>
          <a:xfrm>
            <a:off x="4842608" y="2906762"/>
            <a:ext cx="9709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spcBef>
                <a:spcPts val="0"/>
              </a:spcBef>
              <a:buFont typeface="Nunito Sans"/>
              <a:buNone/>
            </a:pP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altLang="zh-CN" dirty="0">
                <a:solidFill>
                  <a:srgbClr val="FFFFFF"/>
                </a:solidFill>
              </a:rPr>
              <a:t>irectors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6" name="Shape 331">
            <a:extLst>
              <a:ext uri="{FF2B5EF4-FFF2-40B4-BE49-F238E27FC236}">
                <a16:creationId xmlns:a16="http://schemas.microsoft.com/office/drawing/2014/main" id="{020D59D7-D562-4C9C-B261-C2F76396E17A}"/>
              </a:ext>
            </a:extLst>
          </p:cNvPr>
          <p:cNvSpPr txBox="1">
            <a:spLocks/>
          </p:cNvSpPr>
          <p:nvPr/>
        </p:nvSpPr>
        <p:spPr>
          <a:xfrm>
            <a:off x="6884601" y="2906762"/>
            <a:ext cx="1044491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spcBef>
                <a:spcPts val="0"/>
              </a:spcBef>
              <a:buFont typeface="Nunito Sans"/>
              <a:buNone/>
            </a:pPr>
            <a:r>
              <a:rPr lang="en-US" dirty="0">
                <a:solidFill>
                  <a:srgbClr val="FFFFFF"/>
                </a:solidFill>
              </a:rPr>
              <a:t>K</a:t>
            </a:r>
            <a:r>
              <a:rPr lang="en-US" altLang="zh-CN" dirty="0">
                <a:solidFill>
                  <a:srgbClr val="FFFFFF"/>
                </a:solidFill>
              </a:rPr>
              <a:t>eywords</a:t>
            </a:r>
            <a:endParaRPr lang="en" dirty="0">
              <a:solidFill>
                <a:srgbClr val="FFFFFF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1766565-111D-433E-83AF-96B7B9CE0D2F}"/>
              </a:ext>
            </a:extLst>
          </p:cNvPr>
          <p:cNvCxnSpPr/>
          <p:nvPr/>
        </p:nvCxnSpPr>
        <p:spPr>
          <a:xfrm>
            <a:off x="1815921" y="2142186"/>
            <a:ext cx="0" cy="716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AD139C4-9805-4A70-8CDF-15575D417310}"/>
              </a:ext>
            </a:extLst>
          </p:cNvPr>
          <p:cNvCxnSpPr/>
          <p:nvPr/>
        </p:nvCxnSpPr>
        <p:spPr>
          <a:xfrm>
            <a:off x="4128599" y="2182157"/>
            <a:ext cx="0" cy="716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D5DACF2-0129-4809-B780-34AC40DDE2FD}"/>
              </a:ext>
            </a:extLst>
          </p:cNvPr>
          <p:cNvCxnSpPr/>
          <p:nvPr/>
        </p:nvCxnSpPr>
        <p:spPr>
          <a:xfrm>
            <a:off x="6337325" y="2142186"/>
            <a:ext cx="0" cy="716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WE ALSO SCALED THE VARIABLES</a:t>
            </a:r>
            <a:br>
              <a:rPr lang="en-US" dirty="0"/>
            </a:br>
            <a:endParaRPr lang="en" dirty="0"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F28221-FD62-41BA-9541-9B3A4F20E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2525" y="494538"/>
            <a:ext cx="5596200" cy="3981000"/>
          </a:xfrm>
        </p:spPr>
        <p:txBody>
          <a:bodyPr/>
          <a:lstStyle/>
          <a:p>
            <a:r>
              <a:rPr lang="en-US" dirty="0"/>
              <a:t> We calculate gross and budget in million</a:t>
            </a:r>
          </a:p>
          <a:p>
            <a:endParaRPr lang="en-US" dirty="0"/>
          </a:p>
          <a:p>
            <a:r>
              <a:rPr lang="en-US" dirty="0"/>
              <a:t> 75% </a:t>
            </a:r>
            <a:r>
              <a:rPr lang="en-US" altLang="zh-CN" dirty="0"/>
              <a:t>of</a:t>
            </a:r>
            <a:r>
              <a:rPr lang="en-US" dirty="0"/>
              <a:t>            is train data</a:t>
            </a:r>
          </a:p>
          <a:p>
            <a:endParaRPr lang="en-US" b="1" dirty="0"/>
          </a:p>
          <a:p>
            <a:r>
              <a:rPr lang="en-US" dirty="0"/>
              <a:t> 25</a:t>
            </a:r>
            <a:r>
              <a:rPr lang="en-US" altLang="zh-CN" dirty="0"/>
              <a:t>% of            is test data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F67031"/>
                </a:solidFill>
              </a:rPr>
              <a:t>Logistic regression</a:t>
            </a:r>
            <a:r>
              <a:rPr lang="en-US" dirty="0"/>
              <a:t>, </a:t>
            </a:r>
            <a:r>
              <a:rPr lang="en-US" dirty="0">
                <a:solidFill>
                  <a:srgbClr val="F67031"/>
                </a:solidFill>
              </a:rPr>
              <a:t>LDA</a:t>
            </a:r>
            <a:r>
              <a:rPr lang="en-US" dirty="0"/>
              <a:t>, </a:t>
            </a:r>
            <a:r>
              <a:rPr lang="en-US" dirty="0">
                <a:solidFill>
                  <a:srgbClr val="F67031"/>
                </a:solidFill>
              </a:rPr>
              <a:t>QDA</a:t>
            </a:r>
            <a:r>
              <a:rPr lang="en-US" dirty="0"/>
              <a:t> and </a:t>
            </a:r>
            <a:r>
              <a:rPr lang="en-US" dirty="0">
                <a:solidFill>
                  <a:srgbClr val="F67031"/>
                </a:solidFill>
              </a:rPr>
              <a:t>KNN</a:t>
            </a:r>
            <a:r>
              <a:rPr lang="en-US" dirty="0"/>
              <a:t> methods are used to        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   measure the </a:t>
            </a:r>
            <a:r>
              <a:rPr lang="en-US" dirty="0" err="1">
                <a:solidFill>
                  <a:srgbClr val="F67031"/>
                </a:solidFill>
              </a:rPr>
              <a:t>IMDb_score</a:t>
            </a:r>
            <a:r>
              <a:rPr lang="en-US" dirty="0">
                <a:solidFill>
                  <a:srgbClr val="F67031"/>
                </a:solidFill>
              </a:rPr>
              <a:t> </a:t>
            </a:r>
            <a:r>
              <a:rPr lang="en-US" dirty="0"/>
              <a:t>whether higher than 7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F67031"/>
                </a:solidFill>
              </a:rPr>
              <a:t>Linear regression </a:t>
            </a:r>
            <a:r>
              <a:rPr lang="en-US" dirty="0"/>
              <a:t>is used to measure the Gross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F67031"/>
                </a:solidFill>
              </a:rPr>
              <a:t>Ridge regression </a:t>
            </a:r>
            <a:r>
              <a:rPr lang="en-US" dirty="0"/>
              <a:t>and </a:t>
            </a:r>
            <a:r>
              <a:rPr lang="en-US" dirty="0">
                <a:solidFill>
                  <a:srgbClr val="F67031"/>
                </a:solidFill>
              </a:rPr>
              <a:t>Lasso regression </a:t>
            </a:r>
            <a:r>
              <a:rPr lang="en-US" dirty="0"/>
              <a:t>are used to compare 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  categorical variable and to identify which variables have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significant influence on </a:t>
            </a:r>
            <a:r>
              <a:rPr lang="en-US" dirty="0">
                <a:solidFill>
                  <a:srgbClr val="F67031"/>
                </a:solidFill>
              </a:rPr>
              <a:t>IMDb score </a:t>
            </a:r>
            <a:r>
              <a:rPr lang="en-US" dirty="0"/>
              <a:t>and </a:t>
            </a:r>
            <a:r>
              <a:rPr lang="en-US" dirty="0">
                <a:solidFill>
                  <a:srgbClr val="F67031"/>
                </a:solidFill>
              </a:rPr>
              <a:t>gross</a:t>
            </a:r>
          </a:p>
          <a:p>
            <a:pPr>
              <a:buNone/>
            </a:pPr>
            <a:endParaRPr lang="en-US" dirty="0"/>
          </a:p>
        </p:txBody>
      </p:sp>
      <p:grpSp>
        <p:nvGrpSpPr>
          <p:cNvPr id="8" name="Shape 696">
            <a:extLst>
              <a:ext uri="{FF2B5EF4-FFF2-40B4-BE49-F238E27FC236}">
                <a16:creationId xmlns:a16="http://schemas.microsoft.com/office/drawing/2014/main" id="{6D579E0C-05A8-48B7-97EB-82C1E74DF71C}"/>
              </a:ext>
            </a:extLst>
          </p:cNvPr>
          <p:cNvGrpSpPr/>
          <p:nvPr/>
        </p:nvGrpSpPr>
        <p:grpSpPr>
          <a:xfrm>
            <a:off x="3937199" y="1053591"/>
            <a:ext cx="369526" cy="268183"/>
            <a:chOff x="3932350" y="3714775"/>
            <a:chExt cx="439650" cy="319075"/>
          </a:xfrm>
          <a:solidFill>
            <a:srgbClr val="F67031"/>
          </a:solidFill>
        </p:grpSpPr>
        <p:sp>
          <p:nvSpPr>
            <p:cNvPr id="9" name="Shape 697">
              <a:extLst>
                <a:ext uri="{FF2B5EF4-FFF2-40B4-BE49-F238E27FC236}">
                  <a16:creationId xmlns:a16="http://schemas.microsoft.com/office/drawing/2014/main" id="{51F7D08A-962E-46DC-8C34-5BAF83721303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698">
              <a:extLst>
                <a:ext uri="{FF2B5EF4-FFF2-40B4-BE49-F238E27FC236}">
                  <a16:creationId xmlns:a16="http://schemas.microsoft.com/office/drawing/2014/main" id="{3E5B3B6F-67E2-4A10-B51D-ECC35018C6F2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699">
              <a:extLst>
                <a:ext uri="{FF2B5EF4-FFF2-40B4-BE49-F238E27FC236}">
                  <a16:creationId xmlns:a16="http://schemas.microsoft.com/office/drawing/2014/main" id="{92EB79B7-6AD0-4EEE-800A-B07260730C6B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00">
              <a:extLst>
                <a:ext uri="{FF2B5EF4-FFF2-40B4-BE49-F238E27FC236}">
                  <a16:creationId xmlns:a16="http://schemas.microsoft.com/office/drawing/2014/main" id="{4FFE7F5C-301E-4A88-A198-6868D8836045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01">
              <a:extLst>
                <a:ext uri="{FF2B5EF4-FFF2-40B4-BE49-F238E27FC236}">
                  <a16:creationId xmlns:a16="http://schemas.microsoft.com/office/drawing/2014/main" id="{F83B6483-DA27-4F07-8DC7-79AAAA88374F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" name="Shape 696">
            <a:extLst>
              <a:ext uri="{FF2B5EF4-FFF2-40B4-BE49-F238E27FC236}">
                <a16:creationId xmlns:a16="http://schemas.microsoft.com/office/drawing/2014/main" id="{CBBBC9DF-28BB-445F-AF42-C6FCBF081C88}"/>
              </a:ext>
            </a:extLst>
          </p:cNvPr>
          <p:cNvGrpSpPr/>
          <p:nvPr/>
        </p:nvGrpSpPr>
        <p:grpSpPr>
          <a:xfrm>
            <a:off x="3937199" y="1518493"/>
            <a:ext cx="369526" cy="268183"/>
            <a:chOff x="3932350" y="3714775"/>
            <a:chExt cx="439650" cy="319075"/>
          </a:xfrm>
          <a:solidFill>
            <a:srgbClr val="F67031"/>
          </a:solidFill>
        </p:grpSpPr>
        <p:sp>
          <p:nvSpPr>
            <p:cNvPr id="15" name="Shape 697">
              <a:extLst>
                <a:ext uri="{FF2B5EF4-FFF2-40B4-BE49-F238E27FC236}">
                  <a16:creationId xmlns:a16="http://schemas.microsoft.com/office/drawing/2014/main" id="{68132F18-8FAC-4941-B552-9971A5AF1BB9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698">
              <a:extLst>
                <a:ext uri="{FF2B5EF4-FFF2-40B4-BE49-F238E27FC236}">
                  <a16:creationId xmlns:a16="http://schemas.microsoft.com/office/drawing/2014/main" id="{77FAF63F-5975-4204-8ACA-F8CBCD0D178C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99">
              <a:extLst>
                <a:ext uri="{FF2B5EF4-FFF2-40B4-BE49-F238E27FC236}">
                  <a16:creationId xmlns:a16="http://schemas.microsoft.com/office/drawing/2014/main" id="{5CACE051-BC9A-4549-B540-66EC3C52D717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00">
              <a:extLst>
                <a:ext uri="{FF2B5EF4-FFF2-40B4-BE49-F238E27FC236}">
                  <a16:creationId xmlns:a16="http://schemas.microsoft.com/office/drawing/2014/main" id="{A6D27F3A-C0EA-4F9A-A7E2-19377DD1DCE6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01">
              <a:extLst>
                <a:ext uri="{FF2B5EF4-FFF2-40B4-BE49-F238E27FC236}">
                  <a16:creationId xmlns:a16="http://schemas.microsoft.com/office/drawing/2014/main" id="{8015F6CE-1BFD-43F0-A2CA-32379DAD195F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910615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</TotalTime>
  <Words>1511</Words>
  <Application>Microsoft Office PowerPoint</Application>
  <PresentationFormat>全屏显示(16:9)</PresentationFormat>
  <Paragraphs>521</Paragraphs>
  <Slides>30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Nunito Sans</vt:lpstr>
      <vt:lpstr>Helvetica Neue</vt:lpstr>
      <vt:lpstr>Calibri</vt:lpstr>
      <vt:lpstr>Mangal</vt:lpstr>
      <vt:lpstr>Arial</vt:lpstr>
      <vt:lpstr>Georgia</vt:lpstr>
      <vt:lpstr>Lucida Sans</vt:lpstr>
      <vt:lpstr>Ulysses template</vt:lpstr>
      <vt:lpstr>WHAT MAKES THE NEXT BLOCKBUSTER?  ZHUOQUN SHENG HE YOU 11/30/2017</vt:lpstr>
      <vt:lpstr>MOVIE PACKAGING- INVESTOR’S CONFUSION</vt:lpstr>
      <vt:lpstr>Contents</vt:lpstr>
      <vt:lpstr>1. DATA PREPARATION AND ASSUMPTIONS</vt:lpstr>
      <vt:lpstr>WE GET OUR DATASET FROM </vt:lpstr>
      <vt:lpstr>Dependent Variables</vt:lpstr>
      <vt:lpstr>HOW WE DEAL WITH CATEGORICAL VARIABLES? </vt:lpstr>
      <vt:lpstr>23</vt:lpstr>
      <vt:lpstr>WE ALSO SCALED THE VARIABLES </vt:lpstr>
      <vt:lpstr>2. INDIVIDUAL ANALYSIS</vt:lpstr>
      <vt:lpstr>ANALYSIS INTO IMDb SCORE</vt:lpstr>
      <vt:lpstr>SEVERAL METHODS TO PREDITCT IMDb SCORE</vt:lpstr>
      <vt:lpstr>Analysis into gross</vt:lpstr>
      <vt:lpstr>SEVERAL METHODS TO PREDITCT GROSS</vt:lpstr>
      <vt:lpstr>SEVERAL METHODS TO PREDITCT GROSS</vt:lpstr>
      <vt:lpstr>SEVERAL METHODS TO PREDITCT GROSS</vt:lpstr>
      <vt:lpstr>3. COMPREHENSIVE ANALYSIS AND PROGRAM IMPROVEMENTS</vt:lpstr>
      <vt:lpstr>PowerPoint 演示文稿</vt:lpstr>
      <vt:lpstr>PowerPoint 演示文稿</vt:lpstr>
      <vt:lpstr>PowerPoint 演示文稿</vt:lpstr>
      <vt:lpstr>DIRECTORS WHO HAVE HIGH IMDb SCORE AND HIGH GROSS </vt:lpstr>
      <vt:lpstr>DIRECTORS WHO HAVE LOW IMDb SCORE BUT HIGH GROSS </vt:lpstr>
      <vt:lpstr>Actors Map</vt:lpstr>
      <vt:lpstr>ACTORS WHO HAVE HIGH IMDb SCORE AND HIGH GROSS </vt:lpstr>
      <vt:lpstr>Actors Map</vt:lpstr>
      <vt:lpstr>ACTORS WHO HAVE HIGH IMDb SCORE AND HIGH GROSS </vt:lpstr>
      <vt:lpstr>CONCLUSION</vt:lpstr>
      <vt:lpstr>LIMITATIONS</vt:lpstr>
      <vt:lpstr>PROGRAM  IMPROVMENTS</vt:lpstr>
      <vt:lpstr>Thank you very much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THE NEXT BLOCKBUSTER?</dc:title>
  <dc:creator>盛卓群</dc:creator>
  <cp:lastModifiedBy>盛卓群</cp:lastModifiedBy>
  <cp:revision>31</cp:revision>
  <dcterms:modified xsi:type="dcterms:W3CDTF">2017-11-30T21:42:26Z</dcterms:modified>
</cp:coreProperties>
</file>